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Merriweather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erriweather-bold.fntdata"/><Relationship Id="rId16" Type="http://schemas.openxmlformats.org/officeDocument/2006/relationships/font" Target="fonts/Merriweather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erriweather-boldItalic.fntdata"/><Relationship Id="rId6" Type="http://schemas.openxmlformats.org/officeDocument/2006/relationships/slide" Target="slides/slide1.xml"/><Relationship Id="rId18" Type="http://schemas.openxmlformats.org/officeDocument/2006/relationships/font" Target="fonts/Merriweather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8448ecc3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8448ecc3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72c2cfa6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72c2cfa6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e716100f1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e716100f1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e9328e9fe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e9328e9fe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9328e9fe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e9328e9fe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e9328e9fe9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e9328e9fe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72c2cfa6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e72c2cfa6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e9328e9fe9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e9328e9fe9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e71c7e19f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e71c7e19f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0" Type="http://schemas.openxmlformats.org/officeDocument/2006/relationships/image" Target="../media/image9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0" Type="http://schemas.openxmlformats.org/officeDocument/2006/relationships/image" Target="../media/image2.png"/><Relationship Id="rId9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0" Type="http://schemas.openxmlformats.org/officeDocument/2006/relationships/image" Target="../media/image12.jp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rot="-6597823">
            <a:off x="2359149" y="1686794"/>
            <a:ext cx="984989" cy="1012414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232977" y="424126"/>
            <a:ext cx="4501500" cy="4199700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2326400" y="3148550"/>
            <a:ext cx="1838700" cy="17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58" name="Google Shape;58;p13"/>
          <p:cNvSpPr/>
          <p:nvPr/>
        </p:nvSpPr>
        <p:spPr>
          <a:xfrm>
            <a:off x="6783750" y="81500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3106225" y="1999188"/>
            <a:ext cx="4755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</a:rPr>
              <a:t>Statement Of The Problem</a:t>
            </a:r>
            <a:endParaRPr b="1" sz="13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3716" t="0"/>
          <a:stretch/>
        </p:blipFill>
        <p:spPr>
          <a:xfrm rot="-1225023">
            <a:off x="2022730" y="1290924"/>
            <a:ext cx="1014165" cy="45757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0725" y="3964506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 flipH="1" rot="-1876488">
            <a:off x="813001" y="307933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 rot="-6598254">
            <a:off x="953316" y="2259598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7522" y="1494625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 rot="3886993">
            <a:off x="2569138" y="96516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28075" y="395925"/>
            <a:ext cx="1580130" cy="12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6939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050" y="40618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84" name="Google Shape;84;p14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4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89" name="Google Shape;89;p14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978300" y="1971863"/>
            <a:ext cx="7179000" cy="1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The statement of a problem is a statement of present problem/ issue which needs appropriate actions to improve the condition. </a:t>
            </a:r>
            <a:br>
              <a:rPr lang="en-GB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briefly deliberates the barriers of present issues placed between practical products and process and problematic situations. 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2353500" y="791563"/>
            <a:ext cx="44286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What is Problem Statement?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11" name="Google Shape;111;p15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16" name="Google Shape;116;p15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5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24" name="Google Shape;124;p15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5"/>
          <p:cNvSpPr txBox="1"/>
          <p:nvPr/>
        </p:nvSpPr>
        <p:spPr>
          <a:xfrm>
            <a:off x="822488" y="1929463"/>
            <a:ext cx="71790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Problem statement is a useful tool of communication. </a:t>
            </a:r>
            <a:br>
              <a:rPr lang="en-GB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is significant to individuals, businesses, and other entities to establish projects emphasised on improvement. </a:t>
            </a:r>
            <a:br>
              <a:rPr lang="en-GB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helps in the decision- making processes of these projects. 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1095875" y="638150"/>
            <a:ext cx="58977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Why Statement Of The Problem Is Important In Research?</a:t>
            </a:r>
            <a:r>
              <a:rPr b="1" lang="en-GB" sz="2900">
                <a:solidFill>
                  <a:srgbClr val="FFFFFF"/>
                </a:solidFill>
              </a:rPr>
              <a:t> 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129" name="Google Shape;12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38" name="Google Shape;138;p16"/>
          <p:cNvSpPr/>
          <p:nvPr/>
        </p:nvSpPr>
        <p:spPr>
          <a:xfrm>
            <a:off x="6467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16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6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41" name="Google Shape;14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43" name="Google Shape;143;p16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46" name="Google Shape;146;p16"/>
          <p:cNvSpPr/>
          <p:nvPr/>
        </p:nvSpPr>
        <p:spPr>
          <a:xfrm rot="-6598088">
            <a:off x="8801698" y="1894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16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6622432">
            <a:off x="8088497" y="9208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6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51" name="Google Shape;151;p16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6"/>
          <p:cNvSpPr/>
          <p:nvPr/>
        </p:nvSpPr>
        <p:spPr>
          <a:xfrm rot="-6598088">
            <a:off x="2359748" y="105167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-5742319">
            <a:off x="5762422" y="502705"/>
            <a:ext cx="870083" cy="49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6"/>
          <p:cNvSpPr txBox="1"/>
          <p:nvPr/>
        </p:nvSpPr>
        <p:spPr>
          <a:xfrm>
            <a:off x="1368388" y="610938"/>
            <a:ext cx="51984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When Should You Write A Statement Of The Problem?</a:t>
            </a:r>
            <a:endParaRPr sz="100">
              <a:solidFill>
                <a:srgbClr val="FFFFFF"/>
              </a:solidFill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846513" y="2094113"/>
            <a:ext cx="7179000" cy="1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There are various conditions where you may have to compose the statement of the problem.</a:t>
            </a:r>
            <a:br>
              <a:rPr lang="en-GB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It helps you in understanding the problem and help you in finding and executing efficient solutions. </a:t>
            </a:r>
            <a:r>
              <a:rPr lang="en-GB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7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7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67" name="Google Shape;167;p17"/>
          <p:cNvSpPr/>
          <p:nvPr/>
        </p:nvSpPr>
        <p:spPr>
          <a:xfrm>
            <a:off x="6467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17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70" name="Google Shape;17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7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172" name="Google Shape;172;p17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7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7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175" name="Google Shape;175;p17"/>
          <p:cNvSpPr/>
          <p:nvPr/>
        </p:nvSpPr>
        <p:spPr>
          <a:xfrm rot="-6598088">
            <a:off x="8801698" y="1894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p17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6622432">
            <a:off x="8088497" y="9208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7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7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80" name="Google Shape;180;p17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7"/>
          <p:cNvSpPr/>
          <p:nvPr/>
        </p:nvSpPr>
        <p:spPr>
          <a:xfrm rot="-6598088">
            <a:off x="2359748" y="105167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17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-5742319">
            <a:off x="5762422" y="502705"/>
            <a:ext cx="870083" cy="49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03650" y="896475"/>
            <a:ext cx="4616700" cy="410197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7"/>
          <p:cNvSpPr txBox="1"/>
          <p:nvPr/>
        </p:nvSpPr>
        <p:spPr>
          <a:xfrm>
            <a:off x="2377425" y="539400"/>
            <a:ext cx="33849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Examples</a:t>
            </a:r>
            <a:endParaRPr sz="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8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196" name="Google Shape;196;p18"/>
          <p:cNvSpPr/>
          <p:nvPr/>
        </p:nvSpPr>
        <p:spPr>
          <a:xfrm>
            <a:off x="6467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18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8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199" name="Google Shape;1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8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01" name="Google Shape;201;p18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8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04" name="Google Shape;204;p18"/>
          <p:cNvSpPr/>
          <p:nvPr/>
        </p:nvSpPr>
        <p:spPr>
          <a:xfrm rot="-6598088">
            <a:off x="8801698" y="1894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18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6622432">
            <a:off x="8088497" y="9208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8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7" name="Google Shape;20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8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09" name="Google Shape;209;p18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8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8"/>
          <p:cNvSpPr/>
          <p:nvPr/>
        </p:nvSpPr>
        <p:spPr>
          <a:xfrm rot="-6598088">
            <a:off x="2359748" y="105167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3" name="Google Shape;213;p18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-5742319">
            <a:off x="5762422" y="502705"/>
            <a:ext cx="870083" cy="49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8"/>
          <p:cNvSpPr txBox="1"/>
          <p:nvPr/>
        </p:nvSpPr>
        <p:spPr>
          <a:xfrm>
            <a:off x="1368388" y="610938"/>
            <a:ext cx="5198400" cy="1077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How to Write a Statement of the Problem?</a:t>
            </a:r>
            <a:endParaRPr b="1" sz="2900">
              <a:solidFill>
                <a:srgbClr val="FFFFFF"/>
              </a:solidFill>
            </a:endParaRPr>
          </a:p>
        </p:txBody>
      </p:sp>
      <p:sp>
        <p:nvSpPr>
          <p:cNvPr id="217" name="Google Shape;217;p18"/>
          <p:cNvSpPr txBox="1"/>
          <p:nvPr/>
        </p:nvSpPr>
        <p:spPr>
          <a:xfrm>
            <a:off x="982488" y="2054663"/>
            <a:ext cx="7179000" cy="13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There are some main essentials that is necessary for you to consider before composing the statement of problem.</a:t>
            </a:r>
            <a:br>
              <a:rPr lang="en-GB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 It can positively influence your dissertation’s results.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9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19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9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26" name="Google Shape;22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9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28" name="Google Shape;228;p19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9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30" name="Google Shape;230;p19"/>
          <p:cNvSpPr/>
          <p:nvPr/>
        </p:nvSpPr>
        <p:spPr>
          <a:xfrm rot="-6598088">
            <a:off x="8801698" y="1894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1" name="Google Shape;231;p19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6622432">
            <a:off x="8088497" y="920800"/>
            <a:ext cx="991906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9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34" name="Google Shape;234;p19"/>
          <p:cNvPicPr preferRelativeResize="0"/>
          <p:nvPr/>
        </p:nvPicPr>
        <p:blipFill rotWithShape="1">
          <a:blip r:embed="rId6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9"/>
          <p:cNvSpPr/>
          <p:nvPr/>
        </p:nvSpPr>
        <p:spPr>
          <a:xfrm rot="-6598088">
            <a:off x="2359748" y="105167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19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-5742319">
            <a:off x="5762422" y="502705"/>
            <a:ext cx="870083" cy="49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9674" y="397936"/>
            <a:ext cx="6386424" cy="451037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9"/>
          <p:cNvSpPr/>
          <p:nvPr/>
        </p:nvSpPr>
        <p:spPr>
          <a:xfrm>
            <a:off x="6467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19"/>
          <p:cNvPicPr preferRelativeResize="0"/>
          <p:nvPr/>
        </p:nvPicPr>
        <p:blipFill rotWithShape="1">
          <a:blip r:embed="rId9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9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9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pic>
        <p:nvPicPr>
          <p:cNvPr id="243" name="Google Shape;243;p19"/>
          <p:cNvPicPr preferRelativeResize="0"/>
          <p:nvPr/>
        </p:nvPicPr>
        <p:blipFill rotWithShape="1">
          <a:blip r:embed="rId9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9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0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0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0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53" name="Google Shape;253;p20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4" name="Google Shape;254;p20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0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56" name="Google Shape;25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0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58" name="Google Shape;258;p20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0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0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61" name="Google Shape;261;p20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2" name="Google Shape;262;p20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0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0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66" name="Google Shape;266;p20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0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0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0"/>
          <p:cNvSpPr txBox="1"/>
          <p:nvPr/>
        </p:nvSpPr>
        <p:spPr>
          <a:xfrm>
            <a:off x="899800" y="1821413"/>
            <a:ext cx="71277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Your dissertation’s problem statement needs to propose solution(s) to the issue. </a:t>
            </a:r>
            <a:br>
              <a:rPr lang="en-GB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❖"/>
            </a:pPr>
            <a:r>
              <a:rPr lang="en-GB" sz="1700">
                <a:solidFill>
                  <a:schemeClr val="dk1"/>
                </a:solidFill>
              </a:rPr>
              <a:t>You need to have a solid understanding on the cause of problem and be ready to recommend real-world methods to understanding and resolving it. 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70" name="Google Shape;270;p20"/>
          <p:cNvSpPr txBox="1"/>
          <p:nvPr/>
        </p:nvSpPr>
        <p:spPr>
          <a:xfrm>
            <a:off x="1942450" y="807175"/>
            <a:ext cx="4405200" cy="631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rgbClr val="FFFFFF"/>
                </a:solidFill>
              </a:rPr>
              <a:t>Propose A Solution</a:t>
            </a:r>
            <a:r>
              <a:rPr b="1" lang="en-GB" sz="2900">
                <a:solidFill>
                  <a:srgbClr val="FFFFFF"/>
                </a:solidFill>
              </a:rPr>
              <a:t> </a:t>
            </a:r>
            <a:endParaRPr sz="100">
              <a:solidFill>
                <a:srgbClr val="FFFFFF"/>
              </a:solidFill>
            </a:endParaRPr>
          </a:p>
        </p:txBody>
      </p:sp>
      <p:sp>
        <p:nvSpPr>
          <p:cNvPr id="271" name="Google Shape;271;p20"/>
          <p:cNvSpPr/>
          <p:nvPr/>
        </p:nvSpPr>
        <p:spPr>
          <a:xfrm rot="-6598088">
            <a:off x="1686998" y="51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1"/>
          <p:cNvSpPr/>
          <p:nvPr/>
        </p:nvSpPr>
        <p:spPr>
          <a:xfrm rot="-6596014">
            <a:off x="-1794404" y="2134400"/>
            <a:ext cx="1037455" cy="1037455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1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1"/>
          <p:cNvSpPr/>
          <p:nvPr/>
        </p:nvSpPr>
        <p:spPr>
          <a:xfrm>
            <a:off x="2590350" y="4575400"/>
            <a:ext cx="1146900" cy="11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81" name="Google Shape;281;p21"/>
          <p:cNvSpPr/>
          <p:nvPr/>
        </p:nvSpPr>
        <p:spPr>
          <a:xfrm>
            <a:off x="6848050" y="-306825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2" name="Google Shape;282;p21"/>
          <p:cNvPicPr preferRelativeResize="0"/>
          <p:nvPr/>
        </p:nvPicPr>
        <p:blipFill rotWithShape="1">
          <a:blip r:embed="rId3">
            <a:alphaModFix/>
          </a:blip>
          <a:srcRect b="0" l="0" r="24282" t="0"/>
          <a:stretch/>
        </p:blipFill>
        <p:spPr>
          <a:xfrm flipH="1" rot="3133154">
            <a:off x="3429122" y="4397155"/>
            <a:ext cx="870083" cy="4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1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284" name="Google Shape;28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1"/>
          <p:cNvSpPr txBox="1"/>
          <p:nvPr/>
        </p:nvSpPr>
        <p:spPr>
          <a:xfrm flipH="1" rot="-1876488">
            <a:off x="679126" y="3449555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286" name="Google Shape;286;p21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1"/>
          <p:cNvSpPr/>
          <p:nvPr/>
        </p:nvSpPr>
        <p:spPr>
          <a:xfrm rot="-6598254">
            <a:off x="356866" y="1585673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1"/>
          <p:cNvSpPr txBox="1"/>
          <p:nvPr/>
        </p:nvSpPr>
        <p:spPr>
          <a:xfrm rot="994192">
            <a:off x="8119919" y="337285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289" name="Google Shape;289;p21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0" name="Google Shape;290;p21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0897" y="1225600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1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1"/>
          <p:cNvSpPr txBox="1"/>
          <p:nvPr/>
        </p:nvSpPr>
        <p:spPr>
          <a:xfrm rot="3886993">
            <a:off x="2317913" y="-459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294" name="Google Shape;294;p21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295300" y="189275"/>
            <a:ext cx="1146750" cy="92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1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55321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1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930938" y="2536513"/>
            <a:ext cx="899700" cy="67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1"/>
          <p:cNvSpPr/>
          <p:nvPr/>
        </p:nvSpPr>
        <p:spPr>
          <a:xfrm rot="-6598088">
            <a:off x="1686998" y="51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8" name="Google Shape;298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56525" y="170325"/>
            <a:ext cx="4406038" cy="4664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2"/>
          <p:cNvSpPr/>
          <p:nvPr/>
        </p:nvSpPr>
        <p:spPr>
          <a:xfrm rot="-6599135">
            <a:off x="-849191" y="1450070"/>
            <a:ext cx="592480" cy="59248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2"/>
          <p:cNvSpPr/>
          <p:nvPr/>
        </p:nvSpPr>
        <p:spPr>
          <a:xfrm rot="-6597823">
            <a:off x="2359149" y="1686794"/>
            <a:ext cx="984989" cy="1012414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2"/>
          <p:cNvSpPr/>
          <p:nvPr/>
        </p:nvSpPr>
        <p:spPr>
          <a:xfrm>
            <a:off x="3232977" y="424126"/>
            <a:ext cx="4501500" cy="4199700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2"/>
          <p:cNvSpPr/>
          <p:nvPr/>
        </p:nvSpPr>
        <p:spPr>
          <a:xfrm>
            <a:off x="2326400" y="3148550"/>
            <a:ext cx="1838700" cy="1773600"/>
          </a:xfrm>
          <a:prstGeom prst="ellipse">
            <a:avLst/>
          </a:prstGeom>
          <a:solidFill>
            <a:srgbClr val="07376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309" name="Google Shape;309;p22"/>
          <p:cNvSpPr/>
          <p:nvPr/>
        </p:nvSpPr>
        <p:spPr>
          <a:xfrm>
            <a:off x="6783750" y="81500"/>
            <a:ext cx="1914900" cy="1914900"/>
          </a:xfrm>
          <a:prstGeom prst="donut">
            <a:avLst>
              <a:gd fmla="val 25000" name="adj"/>
            </a:avLst>
          </a:prstGeom>
          <a:solidFill>
            <a:srgbClr val="1C458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2"/>
          <p:cNvSpPr txBox="1"/>
          <p:nvPr/>
        </p:nvSpPr>
        <p:spPr>
          <a:xfrm>
            <a:off x="2886900" y="2203013"/>
            <a:ext cx="475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</a:rPr>
              <a:t>GOOD LUCK</a:t>
            </a:r>
            <a:endParaRPr b="1" sz="13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11" name="Google Shape;311;p22"/>
          <p:cNvPicPr preferRelativeResize="0"/>
          <p:nvPr/>
        </p:nvPicPr>
        <p:blipFill rotWithShape="1">
          <a:blip r:embed="rId3">
            <a:alphaModFix/>
          </a:blip>
          <a:srcRect b="0" l="0" r="3716" t="0"/>
          <a:stretch/>
        </p:blipFill>
        <p:spPr>
          <a:xfrm rot="-1225023">
            <a:off x="2022730" y="1290924"/>
            <a:ext cx="1014165" cy="45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788461">
            <a:off x="6545966" y="4342656"/>
            <a:ext cx="830519" cy="849963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2"/>
          <p:cNvSpPr txBox="1"/>
          <p:nvPr/>
        </p:nvSpPr>
        <p:spPr>
          <a:xfrm rot="279706">
            <a:off x="-225621" y="1956358"/>
            <a:ext cx="686571" cy="1092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CC0000"/>
                </a:solidFill>
              </a:rPr>
              <a:t>?</a:t>
            </a:r>
            <a:endParaRPr sz="5900">
              <a:solidFill>
                <a:srgbClr val="CC0000"/>
              </a:solidFill>
            </a:endParaRPr>
          </a:p>
        </p:txBody>
      </p:sp>
      <p:pic>
        <p:nvPicPr>
          <p:cNvPr id="314" name="Google Shape;31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600" y="3824869"/>
            <a:ext cx="1146750" cy="117358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2"/>
          <p:cNvSpPr txBox="1"/>
          <p:nvPr/>
        </p:nvSpPr>
        <p:spPr>
          <a:xfrm flipH="1" rot="-1876488">
            <a:off x="813001" y="3079330"/>
            <a:ext cx="379086" cy="11080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0">
                <a:solidFill>
                  <a:srgbClr val="073763"/>
                </a:solidFill>
              </a:rPr>
              <a:t>!</a:t>
            </a:r>
            <a:endParaRPr sz="6000">
              <a:solidFill>
                <a:srgbClr val="073763"/>
              </a:solidFill>
            </a:endParaRPr>
          </a:p>
        </p:txBody>
      </p:sp>
      <p:sp>
        <p:nvSpPr>
          <p:cNvPr id="316" name="Google Shape;316;p22"/>
          <p:cNvSpPr/>
          <p:nvPr/>
        </p:nvSpPr>
        <p:spPr>
          <a:xfrm rot="-6598506">
            <a:off x="-122541" y="-54993"/>
            <a:ext cx="367083" cy="365187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2"/>
          <p:cNvSpPr/>
          <p:nvPr/>
        </p:nvSpPr>
        <p:spPr>
          <a:xfrm rot="-6598254">
            <a:off x="953316" y="2259598"/>
            <a:ext cx="481345" cy="46824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2"/>
          <p:cNvSpPr txBox="1"/>
          <p:nvPr/>
        </p:nvSpPr>
        <p:spPr>
          <a:xfrm rot="994192">
            <a:off x="8188019" y="3267300"/>
            <a:ext cx="521768" cy="9233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073763"/>
                </a:solidFill>
              </a:rPr>
              <a:t>!</a:t>
            </a:r>
            <a:endParaRPr/>
          </a:p>
        </p:txBody>
      </p:sp>
      <p:sp>
        <p:nvSpPr>
          <p:cNvPr id="319" name="Google Shape;319;p22"/>
          <p:cNvSpPr/>
          <p:nvPr/>
        </p:nvSpPr>
        <p:spPr>
          <a:xfrm rot="-6598088">
            <a:off x="8725498" y="265623"/>
            <a:ext cx="294292" cy="263356"/>
          </a:xfrm>
          <a:prstGeom prst="ellipse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0" name="Google Shape;320;p22"/>
          <p:cNvPicPr preferRelativeResize="0"/>
          <p:nvPr/>
        </p:nvPicPr>
        <p:blipFill rotWithShape="1">
          <a:blip r:embed="rId3">
            <a:alphaModFix/>
          </a:blip>
          <a:srcRect b="0" l="0" r="5829" t="0"/>
          <a:stretch/>
        </p:blipFill>
        <p:spPr>
          <a:xfrm rot="7906388">
            <a:off x="8247522" y="1494625"/>
            <a:ext cx="991906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2"/>
          <p:cNvSpPr/>
          <p:nvPr/>
        </p:nvSpPr>
        <p:spPr>
          <a:xfrm rot="-6597214">
            <a:off x="1365520" y="4749681"/>
            <a:ext cx="447461" cy="46863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02271">
            <a:off x="3754175" y="-344152"/>
            <a:ext cx="631400" cy="6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2"/>
          <p:cNvSpPr txBox="1"/>
          <p:nvPr/>
        </p:nvSpPr>
        <p:spPr>
          <a:xfrm rot="3886993">
            <a:off x="2569138" y="96516"/>
            <a:ext cx="701336" cy="1108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rgbClr val="CC0000"/>
                </a:solidFill>
              </a:rPr>
              <a:t>!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324" name="Google Shape;324;p22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28075" y="395925"/>
            <a:ext cx="1580130" cy="12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2"/>
          <p:cNvPicPr preferRelativeResize="0"/>
          <p:nvPr/>
        </p:nvPicPr>
        <p:blipFill rotWithShape="1">
          <a:blip r:embed="rId6">
            <a:alphaModFix/>
          </a:blip>
          <a:srcRect b="8590" l="5197" r="4091" t="10971"/>
          <a:stretch/>
        </p:blipFill>
        <p:spPr>
          <a:xfrm>
            <a:off x="4693900" y="4730244"/>
            <a:ext cx="759000" cy="61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2"/>
          <p:cNvPicPr preferRelativeResize="0"/>
          <p:nvPr/>
        </p:nvPicPr>
        <p:blipFill rotWithShape="1">
          <a:blip r:embed="rId7">
            <a:alphaModFix/>
          </a:blip>
          <a:srcRect b="0" l="0" r="1671" t="10080"/>
          <a:stretch/>
        </p:blipFill>
        <p:spPr>
          <a:xfrm>
            <a:off x="7815988" y="2266450"/>
            <a:ext cx="899700" cy="67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99050" y="3985645"/>
            <a:ext cx="1002051" cy="978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