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y="5143500" cx="9144000"/>
  <p:notesSz cx="6858000" cy="9144000"/>
  <p:embeddedFontLst>
    <p:embeddedFont>
      <p:font typeface="Merriweather"/>
      <p:regular r:id="rId25"/>
      <p:bold r:id="rId26"/>
      <p:italic r:id="rId27"/>
      <p:boldItalic r:id="rId2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Merriweather-bold.fntdata"/><Relationship Id="rId25" Type="http://schemas.openxmlformats.org/officeDocument/2006/relationships/font" Target="fonts/Merriweather-regular.fntdata"/><Relationship Id="rId28" Type="http://schemas.openxmlformats.org/officeDocument/2006/relationships/font" Target="fonts/Merriweather-boldItalic.fntdata"/><Relationship Id="rId27" Type="http://schemas.openxmlformats.org/officeDocument/2006/relationships/font" Target="fonts/Merriweather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edb0d8bb1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edb0d8bb1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b8448ecc3d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b8448ecc3d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ecfba4365b_0_2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ecfba4365b_0_2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edb0d8bb17_0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edb0d8bb17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ecfba4365b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ecfba4365b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edb0d8bb17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edb0d8bb17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edb0d8bb17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edb0d8bb17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edb0d8ba9a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edb0d8ba9a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ecfba4365b_0_3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ecfba4365b_0_3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ecfba4365b_0_3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" name="Google Shape;320;gecfba4365b_0_3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ecfba4365b_0_2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" name="Google Shape;347;gecfba4365b_0_2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gecfba4365b_0_4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4" name="Google Shape;374;gecfba4365b_0_4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ecfba4365b_0_4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1" name="Google Shape;401;gecfba4365b_0_4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gecfba4365b_0_4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8" name="Google Shape;428;gecfba4365b_0_4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gecfba4365b_0_5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4" name="Google Shape;454;gecfba4365b_0_5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gecfba4365b_0_5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0" name="Google Shape;480;gecfba4365b_0_5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gecfba4365b_0_5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6" name="Google Shape;506;gecfba4365b_0_5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0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ge71c7e1979_0_1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2" name="Google Shape;532;ge71c7e1979_0_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Relationship Id="rId4" Type="http://schemas.openxmlformats.org/officeDocument/2006/relationships/image" Target="../media/image4.png"/><Relationship Id="rId5" Type="http://schemas.openxmlformats.org/officeDocument/2006/relationships/image" Target="../media/image1.png"/><Relationship Id="rId6" Type="http://schemas.openxmlformats.org/officeDocument/2006/relationships/image" Target="../media/image5.png"/><Relationship Id="rId7" Type="http://schemas.openxmlformats.org/officeDocument/2006/relationships/image" Target="../media/image2.png"/><Relationship Id="rId8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4.png"/><Relationship Id="rId5" Type="http://schemas.openxmlformats.org/officeDocument/2006/relationships/image" Target="../media/image1.png"/><Relationship Id="rId6" Type="http://schemas.openxmlformats.org/officeDocument/2006/relationships/image" Target="../media/image5.png"/><Relationship Id="rId7" Type="http://schemas.openxmlformats.org/officeDocument/2006/relationships/image" Target="../media/image2.png"/><Relationship Id="rId8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Relationship Id="rId4" Type="http://schemas.openxmlformats.org/officeDocument/2006/relationships/image" Target="../media/image4.png"/><Relationship Id="rId5" Type="http://schemas.openxmlformats.org/officeDocument/2006/relationships/image" Target="../media/image1.png"/><Relationship Id="rId6" Type="http://schemas.openxmlformats.org/officeDocument/2006/relationships/image" Target="../media/image5.png"/><Relationship Id="rId7" Type="http://schemas.openxmlformats.org/officeDocument/2006/relationships/image" Target="../media/image2.png"/><Relationship Id="rId8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Relationship Id="rId4" Type="http://schemas.openxmlformats.org/officeDocument/2006/relationships/image" Target="../media/image4.png"/><Relationship Id="rId5" Type="http://schemas.openxmlformats.org/officeDocument/2006/relationships/image" Target="../media/image1.png"/><Relationship Id="rId6" Type="http://schemas.openxmlformats.org/officeDocument/2006/relationships/image" Target="../media/image5.png"/><Relationship Id="rId7" Type="http://schemas.openxmlformats.org/officeDocument/2006/relationships/image" Target="../media/image2.png"/><Relationship Id="rId8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Relationship Id="rId4" Type="http://schemas.openxmlformats.org/officeDocument/2006/relationships/image" Target="../media/image4.png"/><Relationship Id="rId5" Type="http://schemas.openxmlformats.org/officeDocument/2006/relationships/image" Target="../media/image1.png"/><Relationship Id="rId6" Type="http://schemas.openxmlformats.org/officeDocument/2006/relationships/image" Target="../media/image5.png"/><Relationship Id="rId7" Type="http://schemas.openxmlformats.org/officeDocument/2006/relationships/image" Target="../media/image2.png"/><Relationship Id="rId8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Relationship Id="rId4" Type="http://schemas.openxmlformats.org/officeDocument/2006/relationships/image" Target="../media/image4.png"/><Relationship Id="rId5" Type="http://schemas.openxmlformats.org/officeDocument/2006/relationships/image" Target="../media/image1.png"/><Relationship Id="rId6" Type="http://schemas.openxmlformats.org/officeDocument/2006/relationships/image" Target="../media/image5.png"/><Relationship Id="rId7" Type="http://schemas.openxmlformats.org/officeDocument/2006/relationships/image" Target="../media/image2.png"/><Relationship Id="rId8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Relationship Id="rId4" Type="http://schemas.openxmlformats.org/officeDocument/2006/relationships/image" Target="../media/image4.png"/><Relationship Id="rId5" Type="http://schemas.openxmlformats.org/officeDocument/2006/relationships/image" Target="../media/image1.png"/><Relationship Id="rId6" Type="http://schemas.openxmlformats.org/officeDocument/2006/relationships/image" Target="../media/image5.png"/><Relationship Id="rId7" Type="http://schemas.openxmlformats.org/officeDocument/2006/relationships/image" Target="../media/image2.png"/><Relationship Id="rId8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Relationship Id="rId4" Type="http://schemas.openxmlformats.org/officeDocument/2006/relationships/image" Target="../media/image4.png"/><Relationship Id="rId5" Type="http://schemas.openxmlformats.org/officeDocument/2006/relationships/image" Target="../media/image1.png"/><Relationship Id="rId6" Type="http://schemas.openxmlformats.org/officeDocument/2006/relationships/image" Target="../media/image5.png"/><Relationship Id="rId7" Type="http://schemas.openxmlformats.org/officeDocument/2006/relationships/image" Target="../media/image2.png"/><Relationship Id="rId8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Relationship Id="rId4" Type="http://schemas.openxmlformats.org/officeDocument/2006/relationships/image" Target="../media/image4.png"/><Relationship Id="rId5" Type="http://schemas.openxmlformats.org/officeDocument/2006/relationships/image" Target="../media/image1.png"/><Relationship Id="rId6" Type="http://schemas.openxmlformats.org/officeDocument/2006/relationships/image" Target="../media/image5.png"/><Relationship Id="rId7" Type="http://schemas.openxmlformats.org/officeDocument/2006/relationships/image" Target="../media/image2.png"/><Relationship Id="rId8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Relationship Id="rId4" Type="http://schemas.openxmlformats.org/officeDocument/2006/relationships/image" Target="../media/image4.png"/><Relationship Id="rId5" Type="http://schemas.openxmlformats.org/officeDocument/2006/relationships/image" Target="../media/image1.png"/><Relationship Id="rId6" Type="http://schemas.openxmlformats.org/officeDocument/2006/relationships/image" Target="../media/image5.png"/><Relationship Id="rId7" Type="http://schemas.openxmlformats.org/officeDocument/2006/relationships/image" Target="../media/image2.png"/><Relationship Id="rId8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Relationship Id="rId4" Type="http://schemas.openxmlformats.org/officeDocument/2006/relationships/image" Target="../media/image4.png"/><Relationship Id="rId5" Type="http://schemas.openxmlformats.org/officeDocument/2006/relationships/image" Target="../media/image1.png"/><Relationship Id="rId6" Type="http://schemas.openxmlformats.org/officeDocument/2006/relationships/image" Target="../media/image5.png"/><Relationship Id="rId7" Type="http://schemas.openxmlformats.org/officeDocument/2006/relationships/image" Target="../media/image2.png"/><Relationship Id="rId8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png"/><Relationship Id="rId4" Type="http://schemas.openxmlformats.org/officeDocument/2006/relationships/image" Target="../media/image4.png"/><Relationship Id="rId5" Type="http://schemas.openxmlformats.org/officeDocument/2006/relationships/image" Target="../media/image1.png"/><Relationship Id="rId6" Type="http://schemas.openxmlformats.org/officeDocument/2006/relationships/image" Target="../media/image5.png"/><Relationship Id="rId7" Type="http://schemas.openxmlformats.org/officeDocument/2006/relationships/image" Target="../media/image2.png"/><Relationship Id="rId8" Type="http://schemas.openxmlformats.org/officeDocument/2006/relationships/image" Target="../media/image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.png"/><Relationship Id="rId4" Type="http://schemas.openxmlformats.org/officeDocument/2006/relationships/image" Target="../media/image4.png"/><Relationship Id="rId5" Type="http://schemas.openxmlformats.org/officeDocument/2006/relationships/image" Target="../media/image1.png"/><Relationship Id="rId6" Type="http://schemas.openxmlformats.org/officeDocument/2006/relationships/image" Target="../media/image5.png"/><Relationship Id="rId7" Type="http://schemas.openxmlformats.org/officeDocument/2006/relationships/image" Target="../media/image2.png"/><Relationship Id="rId8" Type="http://schemas.openxmlformats.org/officeDocument/2006/relationships/image" Target="../media/image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.png"/><Relationship Id="rId4" Type="http://schemas.openxmlformats.org/officeDocument/2006/relationships/image" Target="../media/image4.png"/><Relationship Id="rId5" Type="http://schemas.openxmlformats.org/officeDocument/2006/relationships/image" Target="../media/image1.png"/><Relationship Id="rId6" Type="http://schemas.openxmlformats.org/officeDocument/2006/relationships/image" Target="../media/image5.png"/><Relationship Id="rId7" Type="http://schemas.openxmlformats.org/officeDocument/2006/relationships/image" Target="../media/image2.png"/><Relationship Id="rId8" Type="http://schemas.openxmlformats.org/officeDocument/2006/relationships/image" Target="../media/image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6.png"/><Relationship Id="rId4" Type="http://schemas.openxmlformats.org/officeDocument/2006/relationships/image" Target="../media/image4.png"/><Relationship Id="rId5" Type="http://schemas.openxmlformats.org/officeDocument/2006/relationships/image" Target="../media/image1.png"/><Relationship Id="rId6" Type="http://schemas.openxmlformats.org/officeDocument/2006/relationships/image" Target="../media/image5.png"/><Relationship Id="rId7" Type="http://schemas.openxmlformats.org/officeDocument/2006/relationships/image" Target="../media/image2.png"/><Relationship Id="rId8" Type="http://schemas.openxmlformats.org/officeDocument/2006/relationships/image" Target="../media/image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6.png"/><Relationship Id="rId4" Type="http://schemas.openxmlformats.org/officeDocument/2006/relationships/image" Target="../media/image4.png"/><Relationship Id="rId5" Type="http://schemas.openxmlformats.org/officeDocument/2006/relationships/image" Target="../media/image1.png"/><Relationship Id="rId6" Type="http://schemas.openxmlformats.org/officeDocument/2006/relationships/image" Target="../media/image5.png"/><Relationship Id="rId7" Type="http://schemas.openxmlformats.org/officeDocument/2006/relationships/image" Target="../media/image2.png"/><Relationship Id="rId8" Type="http://schemas.openxmlformats.org/officeDocument/2006/relationships/image" Target="../media/image3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.png"/><Relationship Id="rId4" Type="http://schemas.openxmlformats.org/officeDocument/2006/relationships/image" Target="../media/image4.png"/><Relationship Id="rId5" Type="http://schemas.openxmlformats.org/officeDocument/2006/relationships/image" Target="../media/image1.png"/><Relationship Id="rId6" Type="http://schemas.openxmlformats.org/officeDocument/2006/relationships/image" Target="../media/image5.png"/><Relationship Id="rId7" Type="http://schemas.openxmlformats.org/officeDocument/2006/relationships/image" Target="../media/image2.png"/><Relationship Id="rId8" Type="http://schemas.openxmlformats.org/officeDocument/2006/relationships/image" Target="../media/image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6.png"/><Relationship Id="rId4" Type="http://schemas.openxmlformats.org/officeDocument/2006/relationships/image" Target="../media/image4.png"/><Relationship Id="rId5" Type="http://schemas.openxmlformats.org/officeDocument/2006/relationships/image" Target="../media/image1.png"/><Relationship Id="rId6" Type="http://schemas.openxmlformats.org/officeDocument/2006/relationships/image" Target="../media/image5.png"/><Relationship Id="rId7" Type="http://schemas.openxmlformats.org/officeDocument/2006/relationships/image" Target="../media/image2.png"/><Relationship Id="rId8" Type="http://schemas.openxmlformats.org/officeDocument/2006/relationships/image" Target="../media/image3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6.png"/><Relationship Id="rId4" Type="http://schemas.openxmlformats.org/officeDocument/2006/relationships/image" Target="../media/image4.png"/><Relationship Id="rId5" Type="http://schemas.openxmlformats.org/officeDocument/2006/relationships/image" Target="../media/image1.png"/><Relationship Id="rId6" Type="http://schemas.openxmlformats.org/officeDocument/2006/relationships/image" Target="../media/image5.png"/><Relationship Id="rId7" Type="http://schemas.openxmlformats.org/officeDocument/2006/relationships/image" Target="../media/image2.png"/><Relationship Id="rId8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 rot="-6597823">
            <a:off x="2359149" y="1686794"/>
            <a:ext cx="984989" cy="1012414"/>
          </a:xfrm>
          <a:prstGeom prst="ellipse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/>
          <p:nvPr/>
        </p:nvSpPr>
        <p:spPr>
          <a:xfrm>
            <a:off x="3232977" y="424126"/>
            <a:ext cx="4501500" cy="4199700"/>
          </a:xfrm>
          <a:prstGeom prst="ellipse">
            <a:avLst/>
          </a:prstGeom>
          <a:solidFill>
            <a:srgbClr val="CC0000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/>
          <p:nvPr/>
        </p:nvSpPr>
        <p:spPr>
          <a:xfrm>
            <a:off x="2326400" y="3148550"/>
            <a:ext cx="1838700" cy="1773600"/>
          </a:xfrm>
          <a:prstGeom prst="ellipse">
            <a:avLst/>
          </a:prstGeom>
          <a:solidFill>
            <a:srgbClr val="073763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/>
          </a:p>
        </p:txBody>
      </p:sp>
      <p:sp>
        <p:nvSpPr>
          <p:cNvPr id="57" name="Google Shape;57;p13"/>
          <p:cNvSpPr/>
          <p:nvPr/>
        </p:nvSpPr>
        <p:spPr>
          <a:xfrm>
            <a:off x="6783750" y="81500"/>
            <a:ext cx="1914900" cy="1914900"/>
          </a:xfrm>
          <a:prstGeom prst="donut">
            <a:avLst>
              <a:gd fmla="val 25000" name="adj"/>
            </a:avLst>
          </a:prstGeom>
          <a:solidFill>
            <a:srgbClr val="1C4587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3"/>
          <p:cNvSpPr txBox="1"/>
          <p:nvPr/>
        </p:nvSpPr>
        <p:spPr>
          <a:xfrm>
            <a:off x="2890050" y="1997688"/>
            <a:ext cx="50409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600">
                <a:solidFill>
                  <a:srgbClr val="FFFFFF"/>
                </a:solidFill>
              </a:rPr>
              <a:t>Data Collection Method	</a:t>
            </a:r>
            <a:endParaRPr b="1" sz="13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59" name="Google Shape;59;p13"/>
          <p:cNvPicPr preferRelativeResize="0"/>
          <p:nvPr/>
        </p:nvPicPr>
        <p:blipFill rotWithShape="1">
          <a:blip r:embed="rId3">
            <a:alphaModFix/>
          </a:blip>
          <a:srcRect b="0" l="0" r="3716" t="0"/>
          <a:stretch/>
        </p:blipFill>
        <p:spPr>
          <a:xfrm rot="-1225023">
            <a:off x="2022730" y="1290924"/>
            <a:ext cx="1014165" cy="457577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3"/>
          <p:cNvSpPr txBox="1"/>
          <p:nvPr/>
        </p:nvSpPr>
        <p:spPr>
          <a:xfrm rot="279706">
            <a:off x="-225621" y="1956358"/>
            <a:ext cx="686571" cy="109284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900">
                <a:solidFill>
                  <a:srgbClr val="CC0000"/>
                </a:solidFill>
              </a:rPr>
              <a:t>?</a:t>
            </a:r>
            <a:endParaRPr sz="5900">
              <a:solidFill>
                <a:srgbClr val="CC0000"/>
              </a:solidFill>
            </a:endParaRPr>
          </a:p>
        </p:txBody>
      </p:sp>
      <p:pic>
        <p:nvPicPr>
          <p:cNvPr id="61" name="Google Shape;61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387900" y="3888306"/>
            <a:ext cx="1146750" cy="1173581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3"/>
          <p:cNvSpPr txBox="1"/>
          <p:nvPr/>
        </p:nvSpPr>
        <p:spPr>
          <a:xfrm flipH="1" rot="-1876488">
            <a:off x="813001" y="3079330"/>
            <a:ext cx="379086" cy="110808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6000">
                <a:solidFill>
                  <a:srgbClr val="073763"/>
                </a:solidFill>
              </a:rPr>
              <a:t>!</a:t>
            </a:r>
            <a:endParaRPr sz="6000">
              <a:solidFill>
                <a:srgbClr val="073763"/>
              </a:solidFill>
            </a:endParaRPr>
          </a:p>
        </p:txBody>
      </p:sp>
      <p:sp>
        <p:nvSpPr>
          <p:cNvPr id="63" name="Google Shape;63;p13"/>
          <p:cNvSpPr/>
          <p:nvPr/>
        </p:nvSpPr>
        <p:spPr>
          <a:xfrm rot="-6598506">
            <a:off x="-122541" y="-54993"/>
            <a:ext cx="367083" cy="365187"/>
          </a:xfrm>
          <a:prstGeom prst="ellipse">
            <a:avLst/>
          </a:prstGeom>
          <a:solidFill>
            <a:srgbClr val="99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3"/>
          <p:cNvSpPr/>
          <p:nvPr/>
        </p:nvSpPr>
        <p:spPr>
          <a:xfrm rot="-6598254">
            <a:off x="953316" y="2259598"/>
            <a:ext cx="481345" cy="468248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3"/>
          <p:cNvSpPr txBox="1"/>
          <p:nvPr/>
        </p:nvSpPr>
        <p:spPr>
          <a:xfrm rot="994192">
            <a:off x="8119919" y="3372850"/>
            <a:ext cx="521768" cy="92336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800">
                <a:solidFill>
                  <a:srgbClr val="073763"/>
                </a:solidFill>
              </a:rPr>
              <a:t>!</a:t>
            </a:r>
            <a:endParaRPr/>
          </a:p>
        </p:txBody>
      </p:sp>
      <p:sp>
        <p:nvSpPr>
          <p:cNvPr id="66" name="Google Shape;66;p13"/>
          <p:cNvSpPr/>
          <p:nvPr/>
        </p:nvSpPr>
        <p:spPr>
          <a:xfrm rot="-6598088">
            <a:off x="8725498" y="265623"/>
            <a:ext cx="294292" cy="263356"/>
          </a:xfrm>
          <a:prstGeom prst="ellipse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7" name="Google Shape;67;p13"/>
          <p:cNvPicPr preferRelativeResize="0"/>
          <p:nvPr/>
        </p:nvPicPr>
        <p:blipFill rotWithShape="1">
          <a:blip r:embed="rId3">
            <a:alphaModFix/>
          </a:blip>
          <a:srcRect b="0" l="0" r="5829" t="0"/>
          <a:stretch/>
        </p:blipFill>
        <p:spPr>
          <a:xfrm rot="7906388">
            <a:off x="8247522" y="1494625"/>
            <a:ext cx="991906" cy="457575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3"/>
          <p:cNvSpPr/>
          <p:nvPr/>
        </p:nvSpPr>
        <p:spPr>
          <a:xfrm rot="-6597214">
            <a:off x="1365520" y="4749681"/>
            <a:ext cx="447461" cy="46863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9" name="Google Shape;69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302271">
            <a:off x="3742800" y="-210139"/>
            <a:ext cx="631400" cy="675475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3"/>
          <p:cNvSpPr txBox="1"/>
          <p:nvPr/>
        </p:nvSpPr>
        <p:spPr>
          <a:xfrm rot="3886993">
            <a:off x="2569138" y="96516"/>
            <a:ext cx="701336" cy="110821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0">
                <a:solidFill>
                  <a:srgbClr val="CC0000"/>
                </a:solidFill>
              </a:rPr>
              <a:t>!</a:t>
            </a:r>
            <a:endParaRPr sz="2600">
              <a:solidFill>
                <a:srgbClr val="CC0000"/>
              </a:solidFill>
            </a:endParaRPr>
          </a:p>
        </p:txBody>
      </p:sp>
      <p:pic>
        <p:nvPicPr>
          <p:cNvPr id="71" name="Google Shape;71;p13"/>
          <p:cNvPicPr preferRelativeResize="0"/>
          <p:nvPr/>
        </p:nvPicPr>
        <p:blipFill rotWithShape="1">
          <a:blip r:embed="rId6">
            <a:alphaModFix/>
          </a:blip>
          <a:srcRect b="8590" l="5197" r="4091" t="10971"/>
          <a:stretch/>
        </p:blipFill>
        <p:spPr>
          <a:xfrm>
            <a:off x="428075" y="395925"/>
            <a:ext cx="1580130" cy="1271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/>
          <p:cNvPicPr preferRelativeResize="0"/>
          <p:nvPr/>
        </p:nvPicPr>
        <p:blipFill rotWithShape="1">
          <a:blip r:embed="rId6">
            <a:alphaModFix/>
          </a:blip>
          <a:srcRect b="8590" l="5197" r="4091" t="10971"/>
          <a:stretch/>
        </p:blipFill>
        <p:spPr>
          <a:xfrm>
            <a:off x="4693900" y="4730244"/>
            <a:ext cx="759000" cy="6107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/>
          <p:cNvPicPr preferRelativeResize="0"/>
          <p:nvPr/>
        </p:nvPicPr>
        <p:blipFill rotWithShape="1">
          <a:blip r:embed="rId7">
            <a:alphaModFix/>
          </a:blip>
          <a:srcRect b="0" l="0" r="1671" t="10080"/>
          <a:stretch/>
        </p:blipFill>
        <p:spPr>
          <a:xfrm>
            <a:off x="7930938" y="2536513"/>
            <a:ext cx="899700" cy="6755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3788461">
            <a:off x="6545966" y="4342656"/>
            <a:ext cx="830519" cy="849963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999050" y="3985645"/>
            <a:ext cx="1002051" cy="9789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4"/>
          <p:cNvSpPr/>
          <p:nvPr/>
        </p:nvSpPr>
        <p:spPr>
          <a:xfrm rot="-6596014">
            <a:off x="-1794404" y="2134400"/>
            <a:ext cx="1037455" cy="1037455"/>
          </a:xfrm>
          <a:prstGeom prst="ellipse">
            <a:avLst/>
          </a:pr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14"/>
          <p:cNvSpPr/>
          <p:nvPr/>
        </p:nvSpPr>
        <p:spPr>
          <a:xfrm rot="-6599135">
            <a:off x="-849191" y="1450070"/>
            <a:ext cx="592480" cy="592480"/>
          </a:xfrm>
          <a:prstGeom prst="ellipse">
            <a:avLst/>
          </a:prstGeom>
          <a:solidFill>
            <a:srgbClr val="1155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4"/>
          <p:cNvSpPr/>
          <p:nvPr/>
        </p:nvSpPr>
        <p:spPr>
          <a:xfrm>
            <a:off x="2590350" y="4575400"/>
            <a:ext cx="1146900" cy="1173600"/>
          </a:xfrm>
          <a:prstGeom prst="ellipse">
            <a:avLst/>
          </a:prstGeom>
          <a:solidFill>
            <a:srgbClr val="073763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/>
          </a:p>
        </p:txBody>
      </p:sp>
      <p:sp>
        <p:nvSpPr>
          <p:cNvPr id="83" name="Google Shape;83;p14"/>
          <p:cNvSpPr/>
          <p:nvPr/>
        </p:nvSpPr>
        <p:spPr>
          <a:xfrm>
            <a:off x="6848050" y="-306825"/>
            <a:ext cx="1914900" cy="1914900"/>
          </a:xfrm>
          <a:prstGeom prst="donut">
            <a:avLst>
              <a:gd fmla="val 25000" name="adj"/>
            </a:avLst>
          </a:prstGeom>
          <a:solidFill>
            <a:srgbClr val="1C4587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4" name="Google Shape;84;p14"/>
          <p:cNvPicPr preferRelativeResize="0"/>
          <p:nvPr/>
        </p:nvPicPr>
        <p:blipFill rotWithShape="1">
          <a:blip r:embed="rId3">
            <a:alphaModFix/>
          </a:blip>
          <a:srcRect b="0" l="0" r="24282" t="0"/>
          <a:stretch/>
        </p:blipFill>
        <p:spPr>
          <a:xfrm flipH="1" rot="3133154">
            <a:off x="3429122" y="4397155"/>
            <a:ext cx="870083" cy="499191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4"/>
          <p:cNvSpPr txBox="1"/>
          <p:nvPr/>
        </p:nvSpPr>
        <p:spPr>
          <a:xfrm rot="279706">
            <a:off x="-225621" y="1956358"/>
            <a:ext cx="686571" cy="109284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900">
                <a:solidFill>
                  <a:srgbClr val="CC0000"/>
                </a:solidFill>
              </a:rPr>
              <a:t>?</a:t>
            </a:r>
            <a:endParaRPr sz="5900">
              <a:solidFill>
                <a:srgbClr val="CC0000"/>
              </a:solidFill>
            </a:endParaRPr>
          </a:p>
        </p:txBody>
      </p:sp>
      <p:pic>
        <p:nvPicPr>
          <p:cNvPr id="86" name="Google Shape;86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351250" y="3893569"/>
            <a:ext cx="1146750" cy="1173581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4"/>
          <p:cNvSpPr txBox="1"/>
          <p:nvPr/>
        </p:nvSpPr>
        <p:spPr>
          <a:xfrm flipH="1" rot="-1876488">
            <a:off x="679126" y="3449555"/>
            <a:ext cx="379086" cy="110808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0">
                <a:solidFill>
                  <a:srgbClr val="073763"/>
                </a:solidFill>
              </a:rPr>
              <a:t>!</a:t>
            </a:r>
            <a:endParaRPr sz="6000">
              <a:solidFill>
                <a:srgbClr val="073763"/>
              </a:solidFill>
            </a:endParaRPr>
          </a:p>
        </p:txBody>
      </p:sp>
      <p:sp>
        <p:nvSpPr>
          <p:cNvPr id="88" name="Google Shape;88;p14"/>
          <p:cNvSpPr/>
          <p:nvPr/>
        </p:nvSpPr>
        <p:spPr>
          <a:xfrm rot="-6598506">
            <a:off x="-122541" y="-54993"/>
            <a:ext cx="367083" cy="365187"/>
          </a:xfrm>
          <a:prstGeom prst="ellipse">
            <a:avLst/>
          </a:prstGeom>
          <a:solidFill>
            <a:srgbClr val="99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14"/>
          <p:cNvSpPr/>
          <p:nvPr/>
        </p:nvSpPr>
        <p:spPr>
          <a:xfrm rot="-6598254">
            <a:off x="356866" y="1585673"/>
            <a:ext cx="481345" cy="468248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4"/>
          <p:cNvSpPr txBox="1"/>
          <p:nvPr/>
        </p:nvSpPr>
        <p:spPr>
          <a:xfrm rot="994192">
            <a:off x="8119919" y="3372850"/>
            <a:ext cx="521768" cy="92336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800">
                <a:solidFill>
                  <a:srgbClr val="073763"/>
                </a:solidFill>
              </a:rPr>
              <a:t>!</a:t>
            </a:r>
            <a:endParaRPr/>
          </a:p>
        </p:txBody>
      </p:sp>
      <p:sp>
        <p:nvSpPr>
          <p:cNvPr id="91" name="Google Shape;91;p14"/>
          <p:cNvSpPr/>
          <p:nvPr/>
        </p:nvSpPr>
        <p:spPr>
          <a:xfrm rot="-6598088">
            <a:off x="8725498" y="265623"/>
            <a:ext cx="294292" cy="263356"/>
          </a:xfrm>
          <a:prstGeom prst="ellipse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2" name="Google Shape;92;p14"/>
          <p:cNvPicPr preferRelativeResize="0"/>
          <p:nvPr/>
        </p:nvPicPr>
        <p:blipFill rotWithShape="1">
          <a:blip r:embed="rId3">
            <a:alphaModFix/>
          </a:blip>
          <a:srcRect b="0" l="0" r="5829" t="0"/>
          <a:stretch/>
        </p:blipFill>
        <p:spPr>
          <a:xfrm rot="7906388">
            <a:off x="8240897" y="1225600"/>
            <a:ext cx="991906" cy="457575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4"/>
          <p:cNvSpPr/>
          <p:nvPr/>
        </p:nvSpPr>
        <p:spPr>
          <a:xfrm rot="-6597214">
            <a:off x="1365520" y="4749681"/>
            <a:ext cx="447461" cy="46863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4" name="Google Shape;94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302271">
            <a:off x="3754175" y="-344152"/>
            <a:ext cx="631400" cy="675475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4"/>
          <p:cNvSpPr txBox="1"/>
          <p:nvPr/>
        </p:nvSpPr>
        <p:spPr>
          <a:xfrm rot="3886993">
            <a:off x="2317913" y="-459"/>
            <a:ext cx="701336" cy="110821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0">
                <a:solidFill>
                  <a:srgbClr val="CC0000"/>
                </a:solidFill>
              </a:rPr>
              <a:t>!</a:t>
            </a:r>
            <a:endParaRPr sz="2600">
              <a:solidFill>
                <a:srgbClr val="CC0000"/>
              </a:solidFill>
            </a:endParaRPr>
          </a:p>
        </p:txBody>
      </p:sp>
      <p:pic>
        <p:nvPicPr>
          <p:cNvPr id="96" name="Google Shape;96;p14"/>
          <p:cNvPicPr preferRelativeResize="0"/>
          <p:nvPr/>
        </p:nvPicPr>
        <p:blipFill rotWithShape="1">
          <a:blip r:embed="rId6">
            <a:alphaModFix/>
          </a:blip>
          <a:srcRect b="8590" l="5197" r="4091" t="10971"/>
          <a:stretch/>
        </p:blipFill>
        <p:spPr>
          <a:xfrm>
            <a:off x="295300" y="189275"/>
            <a:ext cx="1146750" cy="922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4"/>
          <p:cNvPicPr preferRelativeResize="0"/>
          <p:nvPr/>
        </p:nvPicPr>
        <p:blipFill rotWithShape="1">
          <a:blip r:embed="rId6">
            <a:alphaModFix/>
          </a:blip>
          <a:srcRect b="8590" l="5197" r="4091" t="10971"/>
          <a:stretch/>
        </p:blipFill>
        <p:spPr>
          <a:xfrm>
            <a:off x="5532100" y="4730244"/>
            <a:ext cx="759000" cy="6107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4"/>
          <p:cNvPicPr preferRelativeResize="0"/>
          <p:nvPr/>
        </p:nvPicPr>
        <p:blipFill rotWithShape="1">
          <a:blip r:embed="rId7">
            <a:alphaModFix/>
          </a:blip>
          <a:srcRect b="0" l="0" r="1671" t="10080"/>
          <a:stretch/>
        </p:blipFill>
        <p:spPr>
          <a:xfrm>
            <a:off x="7930938" y="2536513"/>
            <a:ext cx="899700" cy="675569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4"/>
          <p:cNvSpPr txBox="1"/>
          <p:nvPr/>
        </p:nvSpPr>
        <p:spPr>
          <a:xfrm>
            <a:off x="1253563" y="891750"/>
            <a:ext cx="5555400" cy="6312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900">
                <a:solidFill>
                  <a:srgbClr val="FFFFFF"/>
                </a:solidFill>
              </a:rPr>
              <a:t>What is Data Collection?</a:t>
            </a:r>
            <a:endParaRPr sz="100">
              <a:solidFill>
                <a:srgbClr val="FFFFFF"/>
              </a:solidFill>
            </a:endParaRPr>
          </a:p>
        </p:txBody>
      </p:sp>
      <p:pic>
        <p:nvPicPr>
          <p:cNvPr id="100" name="Google Shape;100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2236205">
            <a:off x="6485575" y="4167794"/>
            <a:ext cx="936000" cy="957906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4"/>
          <p:cNvSpPr txBox="1"/>
          <p:nvPr/>
        </p:nvSpPr>
        <p:spPr>
          <a:xfrm>
            <a:off x="781788" y="1608063"/>
            <a:ext cx="7176000" cy="31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❖"/>
            </a:pPr>
            <a:r>
              <a:rPr lang="en-GB" sz="1700">
                <a:solidFill>
                  <a:schemeClr val="dk1"/>
                </a:solidFill>
              </a:rPr>
              <a:t>Data collection is one of systematic process which plays an important role in the methodology. </a:t>
            </a:r>
            <a:endParaRPr sz="1700">
              <a:solidFill>
                <a:schemeClr val="dk1"/>
              </a:solidFill>
            </a:endParaRPr>
          </a:p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❖"/>
            </a:pPr>
            <a:r>
              <a:rPr lang="en-GB" sz="1700">
                <a:solidFill>
                  <a:schemeClr val="dk1"/>
                </a:solidFill>
              </a:rPr>
              <a:t>It is a kind of method which allows you to gather the information about the research you are conducting. </a:t>
            </a:r>
            <a:endParaRPr sz="1700">
              <a:solidFill>
                <a:schemeClr val="dk1"/>
              </a:solidFill>
            </a:endParaRPr>
          </a:p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❖"/>
            </a:pPr>
            <a:r>
              <a:rPr lang="en-GB" sz="1700">
                <a:solidFill>
                  <a:schemeClr val="dk1"/>
                </a:solidFill>
              </a:rPr>
              <a:t>Data collection in actual gives real insight of the problems or knowledge about the particular questions.</a:t>
            </a:r>
            <a:endParaRPr sz="17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</p:txBody>
      </p:sp>
      <p:pic>
        <p:nvPicPr>
          <p:cNvPr id="102" name="Google Shape;102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999050" y="3985645"/>
            <a:ext cx="1002051" cy="9789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5"/>
          <p:cNvSpPr/>
          <p:nvPr/>
        </p:nvSpPr>
        <p:spPr>
          <a:xfrm rot="-6596014">
            <a:off x="-1794404" y="2134400"/>
            <a:ext cx="1037455" cy="1037455"/>
          </a:xfrm>
          <a:prstGeom prst="ellipse">
            <a:avLst/>
          </a:pr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15"/>
          <p:cNvSpPr/>
          <p:nvPr/>
        </p:nvSpPr>
        <p:spPr>
          <a:xfrm rot="-6599135">
            <a:off x="-849191" y="1450070"/>
            <a:ext cx="592480" cy="592480"/>
          </a:xfrm>
          <a:prstGeom prst="ellipse">
            <a:avLst/>
          </a:prstGeom>
          <a:solidFill>
            <a:srgbClr val="1155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15"/>
          <p:cNvSpPr/>
          <p:nvPr/>
        </p:nvSpPr>
        <p:spPr>
          <a:xfrm>
            <a:off x="2590350" y="4575400"/>
            <a:ext cx="1146900" cy="1173600"/>
          </a:xfrm>
          <a:prstGeom prst="ellipse">
            <a:avLst/>
          </a:prstGeom>
          <a:solidFill>
            <a:srgbClr val="073763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/>
          </a:p>
        </p:txBody>
      </p:sp>
      <p:sp>
        <p:nvSpPr>
          <p:cNvPr id="110" name="Google Shape;110;p15"/>
          <p:cNvSpPr/>
          <p:nvPr/>
        </p:nvSpPr>
        <p:spPr>
          <a:xfrm>
            <a:off x="6848050" y="-306825"/>
            <a:ext cx="1914900" cy="1914900"/>
          </a:xfrm>
          <a:prstGeom prst="donut">
            <a:avLst>
              <a:gd fmla="val 25000" name="adj"/>
            </a:avLst>
          </a:prstGeom>
          <a:solidFill>
            <a:srgbClr val="1C4587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1" name="Google Shape;111;p15"/>
          <p:cNvPicPr preferRelativeResize="0"/>
          <p:nvPr/>
        </p:nvPicPr>
        <p:blipFill rotWithShape="1">
          <a:blip r:embed="rId3">
            <a:alphaModFix/>
          </a:blip>
          <a:srcRect b="0" l="0" r="24282" t="0"/>
          <a:stretch/>
        </p:blipFill>
        <p:spPr>
          <a:xfrm flipH="1" rot="3133154">
            <a:off x="3429122" y="4397155"/>
            <a:ext cx="870083" cy="499191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5"/>
          <p:cNvSpPr txBox="1"/>
          <p:nvPr/>
        </p:nvSpPr>
        <p:spPr>
          <a:xfrm rot="279706">
            <a:off x="-225621" y="1956358"/>
            <a:ext cx="686571" cy="109284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900">
                <a:solidFill>
                  <a:srgbClr val="CC0000"/>
                </a:solidFill>
              </a:rPr>
              <a:t>?</a:t>
            </a:r>
            <a:endParaRPr sz="5900">
              <a:solidFill>
                <a:srgbClr val="CC0000"/>
              </a:solidFill>
            </a:endParaRPr>
          </a:p>
        </p:txBody>
      </p:sp>
      <p:pic>
        <p:nvPicPr>
          <p:cNvPr id="113" name="Google Shape;113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351250" y="3893569"/>
            <a:ext cx="1146750" cy="1173581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5"/>
          <p:cNvSpPr txBox="1"/>
          <p:nvPr/>
        </p:nvSpPr>
        <p:spPr>
          <a:xfrm flipH="1" rot="-1876488">
            <a:off x="679126" y="3449555"/>
            <a:ext cx="379086" cy="110808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0">
                <a:solidFill>
                  <a:srgbClr val="073763"/>
                </a:solidFill>
              </a:rPr>
              <a:t>!</a:t>
            </a:r>
            <a:endParaRPr sz="6000">
              <a:solidFill>
                <a:srgbClr val="073763"/>
              </a:solidFill>
            </a:endParaRPr>
          </a:p>
        </p:txBody>
      </p:sp>
      <p:sp>
        <p:nvSpPr>
          <p:cNvPr id="115" name="Google Shape;115;p15"/>
          <p:cNvSpPr/>
          <p:nvPr/>
        </p:nvSpPr>
        <p:spPr>
          <a:xfrm rot="-6598506">
            <a:off x="-122541" y="-54993"/>
            <a:ext cx="367083" cy="365187"/>
          </a:xfrm>
          <a:prstGeom prst="ellipse">
            <a:avLst/>
          </a:prstGeom>
          <a:solidFill>
            <a:srgbClr val="99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15"/>
          <p:cNvSpPr/>
          <p:nvPr/>
        </p:nvSpPr>
        <p:spPr>
          <a:xfrm rot="-6598254">
            <a:off x="356866" y="1585673"/>
            <a:ext cx="481345" cy="468248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15"/>
          <p:cNvSpPr txBox="1"/>
          <p:nvPr/>
        </p:nvSpPr>
        <p:spPr>
          <a:xfrm rot="994192">
            <a:off x="8119919" y="3372850"/>
            <a:ext cx="521768" cy="92336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800">
                <a:solidFill>
                  <a:srgbClr val="073763"/>
                </a:solidFill>
              </a:rPr>
              <a:t>!</a:t>
            </a:r>
            <a:endParaRPr/>
          </a:p>
        </p:txBody>
      </p:sp>
      <p:sp>
        <p:nvSpPr>
          <p:cNvPr id="118" name="Google Shape;118;p15"/>
          <p:cNvSpPr/>
          <p:nvPr/>
        </p:nvSpPr>
        <p:spPr>
          <a:xfrm rot="-6598088">
            <a:off x="8725498" y="265623"/>
            <a:ext cx="294292" cy="263356"/>
          </a:xfrm>
          <a:prstGeom prst="ellipse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9" name="Google Shape;119;p15"/>
          <p:cNvPicPr preferRelativeResize="0"/>
          <p:nvPr/>
        </p:nvPicPr>
        <p:blipFill rotWithShape="1">
          <a:blip r:embed="rId3">
            <a:alphaModFix/>
          </a:blip>
          <a:srcRect b="0" l="0" r="5829" t="0"/>
          <a:stretch/>
        </p:blipFill>
        <p:spPr>
          <a:xfrm rot="7906388">
            <a:off x="8240897" y="1225600"/>
            <a:ext cx="991906" cy="457575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5"/>
          <p:cNvSpPr/>
          <p:nvPr/>
        </p:nvSpPr>
        <p:spPr>
          <a:xfrm rot="-6597214">
            <a:off x="1365520" y="4749681"/>
            <a:ext cx="447461" cy="46863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1" name="Google Shape;121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302271">
            <a:off x="3754175" y="-344152"/>
            <a:ext cx="631400" cy="675475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15"/>
          <p:cNvSpPr txBox="1"/>
          <p:nvPr/>
        </p:nvSpPr>
        <p:spPr>
          <a:xfrm rot="3886993">
            <a:off x="2317913" y="-459"/>
            <a:ext cx="701336" cy="110821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0">
                <a:solidFill>
                  <a:srgbClr val="CC0000"/>
                </a:solidFill>
              </a:rPr>
              <a:t>!</a:t>
            </a:r>
            <a:endParaRPr sz="2600">
              <a:solidFill>
                <a:srgbClr val="CC0000"/>
              </a:solidFill>
            </a:endParaRPr>
          </a:p>
        </p:txBody>
      </p:sp>
      <p:pic>
        <p:nvPicPr>
          <p:cNvPr id="123" name="Google Shape;123;p15"/>
          <p:cNvPicPr preferRelativeResize="0"/>
          <p:nvPr/>
        </p:nvPicPr>
        <p:blipFill rotWithShape="1">
          <a:blip r:embed="rId6">
            <a:alphaModFix/>
          </a:blip>
          <a:srcRect b="8590" l="5197" r="4091" t="10971"/>
          <a:stretch/>
        </p:blipFill>
        <p:spPr>
          <a:xfrm>
            <a:off x="295300" y="189275"/>
            <a:ext cx="1146750" cy="922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5"/>
          <p:cNvPicPr preferRelativeResize="0"/>
          <p:nvPr/>
        </p:nvPicPr>
        <p:blipFill rotWithShape="1">
          <a:blip r:embed="rId6">
            <a:alphaModFix/>
          </a:blip>
          <a:srcRect b="8590" l="5197" r="4091" t="10971"/>
          <a:stretch/>
        </p:blipFill>
        <p:spPr>
          <a:xfrm>
            <a:off x="5532100" y="4730244"/>
            <a:ext cx="759000" cy="6107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5"/>
          <p:cNvPicPr preferRelativeResize="0"/>
          <p:nvPr/>
        </p:nvPicPr>
        <p:blipFill rotWithShape="1">
          <a:blip r:embed="rId7">
            <a:alphaModFix/>
          </a:blip>
          <a:srcRect b="0" l="0" r="1671" t="10080"/>
          <a:stretch/>
        </p:blipFill>
        <p:spPr>
          <a:xfrm>
            <a:off x="7930938" y="2536513"/>
            <a:ext cx="899700" cy="675569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15"/>
          <p:cNvSpPr txBox="1"/>
          <p:nvPr/>
        </p:nvSpPr>
        <p:spPr>
          <a:xfrm>
            <a:off x="1253563" y="891838"/>
            <a:ext cx="5555400" cy="6312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900">
                <a:solidFill>
                  <a:srgbClr val="FFFFFF"/>
                </a:solidFill>
              </a:rPr>
              <a:t>Types of Data Collection </a:t>
            </a:r>
            <a:endParaRPr sz="100">
              <a:solidFill>
                <a:srgbClr val="FFFFFF"/>
              </a:solidFill>
            </a:endParaRPr>
          </a:p>
        </p:txBody>
      </p:sp>
      <p:pic>
        <p:nvPicPr>
          <p:cNvPr id="127" name="Google Shape;127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2236205">
            <a:off x="6485575" y="4167794"/>
            <a:ext cx="936000" cy="957906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5"/>
          <p:cNvSpPr txBox="1"/>
          <p:nvPr/>
        </p:nvSpPr>
        <p:spPr>
          <a:xfrm>
            <a:off x="1165600" y="2054038"/>
            <a:ext cx="7176000" cy="16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❖"/>
            </a:pPr>
            <a:r>
              <a:rPr lang="en-GB" sz="1700">
                <a:solidFill>
                  <a:schemeClr val="dk1"/>
                </a:solidFill>
              </a:rPr>
              <a:t>Primary Data Collection</a:t>
            </a:r>
            <a:endParaRPr sz="1700">
              <a:solidFill>
                <a:schemeClr val="dk1"/>
              </a:solidFill>
            </a:endParaRPr>
          </a:p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❖"/>
            </a:pPr>
            <a:r>
              <a:rPr lang="en-GB" sz="1700">
                <a:solidFill>
                  <a:schemeClr val="dk1"/>
                </a:solidFill>
              </a:rPr>
              <a:t>Secondary Data Collection</a:t>
            </a:r>
            <a:endParaRPr sz="17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</p:txBody>
      </p:sp>
      <p:pic>
        <p:nvPicPr>
          <p:cNvPr id="129" name="Google Shape;129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999050" y="3985645"/>
            <a:ext cx="1002051" cy="9789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6"/>
          <p:cNvSpPr/>
          <p:nvPr/>
        </p:nvSpPr>
        <p:spPr>
          <a:xfrm rot="-6596014">
            <a:off x="-1794404" y="2134400"/>
            <a:ext cx="1037455" cy="1037455"/>
          </a:xfrm>
          <a:prstGeom prst="ellipse">
            <a:avLst/>
          </a:pr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16"/>
          <p:cNvSpPr/>
          <p:nvPr/>
        </p:nvSpPr>
        <p:spPr>
          <a:xfrm rot="-6599135">
            <a:off x="-849191" y="1450070"/>
            <a:ext cx="592480" cy="592480"/>
          </a:xfrm>
          <a:prstGeom prst="ellipse">
            <a:avLst/>
          </a:prstGeom>
          <a:solidFill>
            <a:srgbClr val="1155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16"/>
          <p:cNvSpPr/>
          <p:nvPr/>
        </p:nvSpPr>
        <p:spPr>
          <a:xfrm>
            <a:off x="2590350" y="4575400"/>
            <a:ext cx="1146900" cy="1173600"/>
          </a:xfrm>
          <a:prstGeom prst="ellipse">
            <a:avLst/>
          </a:prstGeom>
          <a:solidFill>
            <a:srgbClr val="073763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/>
          </a:p>
        </p:txBody>
      </p:sp>
      <p:sp>
        <p:nvSpPr>
          <p:cNvPr id="137" name="Google Shape;137;p16"/>
          <p:cNvSpPr/>
          <p:nvPr/>
        </p:nvSpPr>
        <p:spPr>
          <a:xfrm>
            <a:off x="6848050" y="-306825"/>
            <a:ext cx="1914900" cy="1914900"/>
          </a:xfrm>
          <a:prstGeom prst="donut">
            <a:avLst>
              <a:gd fmla="val 25000" name="adj"/>
            </a:avLst>
          </a:prstGeom>
          <a:solidFill>
            <a:srgbClr val="1C4587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8" name="Google Shape;138;p16"/>
          <p:cNvPicPr preferRelativeResize="0"/>
          <p:nvPr/>
        </p:nvPicPr>
        <p:blipFill rotWithShape="1">
          <a:blip r:embed="rId3">
            <a:alphaModFix/>
          </a:blip>
          <a:srcRect b="0" l="0" r="24282" t="0"/>
          <a:stretch/>
        </p:blipFill>
        <p:spPr>
          <a:xfrm flipH="1" rot="3133154">
            <a:off x="3429122" y="4397155"/>
            <a:ext cx="870083" cy="499191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6"/>
          <p:cNvSpPr txBox="1"/>
          <p:nvPr/>
        </p:nvSpPr>
        <p:spPr>
          <a:xfrm rot="279706">
            <a:off x="-225621" y="1956358"/>
            <a:ext cx="686571" cy="109284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900">
                <a:solidFill>
                  <a:srgbClr val="CC0000"/>
                </a:solidFill>
              </a:rPr>
              <a:t>?</a:t>
            </a:r>
            <a:endParaRPr sz="5900">
              <a:solidFill>
                <a:srgbClr val="CC0000"/>
              </a:solidFill>
            </a:endParaRPr>
          </a:p>
        </p:txBody>
      </p:sp>
      <p:pic>
        <p:nvPicPr>
          <p:cNvPr id="140" name="Google Shape;140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351250" y="3893569"/>
            <a:ext cx="1146750" cy="1173581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16"/>
          <p:cNvSpPr txBox="1"/>
          <p:nvPr/>
        </p:nvSpPr>
        <p:spPr>
          <a:xfrm flipH="1" rot="-1876488">
            <a:off x="679126" y="3449555"/>
            <a:ext cx="379086" cy="110808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0">
                <a:solidFill>
                  <a:srgbClr val="073763"/>
                </a:solidFill>
              </a:rPr>
              <a:t>!</a:t>
            </a:r>
            <a:endParaRPr sz="6000">
              <a:solidFill>
                <a:srgbClr val="073763"/>
              </a:solidFill>
            </a:endParaRPr>
          </a:p>
        </p:txBody>
      </p:sp>
      <p:sp>
        <p:nvSpPr>
          <p:cNvPr id="142" name="Google Shape;142;p16"/>
          <p:cNvSpPr/>
          <p:nvPr/>
        </p:nvSpPr>
        <p:spPr>
          <a:xfrm rot="-6598506">
            <a:off x="-122541" y="-54993"/>
            <a:ext cx="367083" cy="365187"/>
          </a:xfrm>
          <a:prstGeom prst="ellipse">
            <a:avLst/>
          </a:prstGeom>
          <a:solidFill>
            <a:srgbClr val="99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16"/>
          <p:cNvSpPr/>
          <p:nvPr/>
        </p:nvSpPr>
        <p:spPr>
          <a:xfrm rot="-6598254">
            <a:off x="356866" y="1585673"/>
            <a:ext cx="481345" cy="468248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16"/>
          <p:cNvSpPr txBox="1"/>
          <p:nvPr/>
        </p:nvSpPr>
        <p:spPr>
          <a:xfrm rot="994192">
            <a:off x="8119919" y="3372850"/>
            <a:ext cx="521768" cy="92336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800">
                <a:solidFill>
                  <a:srgbClr val="073763"/>
                </a:solidFill>
              </a:rPr>
              <a:t>!</a:t>
            </a:r>
            <a:endParaRPr/>
          </a:p>
        </p:txBody>
      </p:sp>
      <p:sp>
        <p:nvSpPr>
          <p:cNvPr id="145" name="Google Shape;145;p16"/>
          <p:cNvSpPr/>
          <p:nvPr/>
        </p:nvSpPr>
        <p:spPr>
          <a:xfrm rot="-6598088">
            <a:off x="8725498" y="265623"/>
            <a:ext cx="294292" cy="263356"/>
          </a:xfrm>
          <a:prstGeom prst="ellipse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6" name="Google Shape;146;p16"/>
          <p:cNvPicPr preferRelativeResize="0"/>
          <p:nvPr/>
        </p:nvPicPr>
        <p:blipFill rotWithShape="1">
          <a:blip r:embed="rId3">
            <a:alphaModFix/>
          </a:blip>
          <a:srcRect b="0" l="0" r="5829" t="0"/>
          <a:stretch/>
        </p:blipFill>
        <p:spPr>
          <a:xfrm rot="7906388">
            <a:off x="8240897" y="1225600"/>
            <a:ext cx="991906" cy="457575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6"/>
          <p:cNvSpPr/>
          <p:nvPr/>
        </p:nvSpPr>
        <p:spPr>
          <a:xfrm rot="-6597214">
            <a:off x="1365520" y="4749681"/>
            <a:ext cx="447461" cy="46863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8" name="Google Shape;148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302271">
            <a:off x="3754175" y="-344152"/>
            <a:ext cx="631400" cy="675475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16"/>
          <p:cNvSpPr txBox="1"/>
          <p:nvPr/>
        </p:nvSpPr>
        <p:spPr>
          <a:xfrm rot="3886993">
            <a:off x="2317913" y="-459"/>
            <a:ext cx="701336" cy="110821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0">
                <a:solidFill>
                  <a:srgbClr val="CC0000"/>
                </a:solidFill>
              </a:rPr>
              <a:t>!</a:t>
            </a:r>
            <a:endParaRPr sz="2600">
              <a:solidFill>
                <a:srgbClr val="CC0000"/>
              </a:solidFill>
            </a:endParaRPr>
          </a:p>
        </p:txBody>
      </p:sp>
      <p:pic>
        <p:nvPicPr>
          <p:cNvPr id="150" name="Google Shape;150;p16"/>
          <p:cNvPicPr preferRelativeResize="0"/>
          <p:nvPr/>
        </p:nvPicPr>
        <p:blipFill rotWithShape="1">
          <a:blip r:embed="rId6">
            <a:alphaModFix/>
          </a:blip>
          <a:srcRect b="8590" l="5197" r="4091" t="10971"/>
          <a:stretch/>
        </p:blipFill>
        <p:spPr>
          <a:xfrm>
            <a:off x="295300" y="189275"/>
            <a:ext cx="1146750" cy="922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16"/>
          <p:cNvPicPr preferRelativeResize="0"/>
          <p:nvPr/>
        </p:nvPicPr>
        <p:blipFill rotWithShape="1">
          <a:blip r:embed="rId6">
            <a:alphaModFix/>
          </a:blip>
          <a:srcRect b="8590" l="5197" r="4091" t="10971"/>
          <a:stretch/>
        </p:blipFill>
        <p:spPr>
          <a:xfrm>
            <a:off x="5532100" y="4730244"/>
            <a:ext cx="759000" cy="6107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16"/>
          <p:cNvPicPr preferRelativeResize="0"/>
          <p:nvPr/>
        </p:nvPicPr>
        <p:blipFill rotWithShape="1">
          <a:blip r:embed="rId7">
            <a:alphaModFix/>
          </a:blip>
          <a:srcRect b="0" l="0" r="1671" t="10080"/>
          <a:stretch/>
        </p:blipFill>
        <p:spPr>
          <a:xfrm>
            <a:off x="7930938" y="2536513"/>
            <a:ext cx="899700" cy="675569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16"/>
          <p:cNvSpPr txBox="1"/>
          <p:nvPr/>
        </p:nvSpPr>
        <p:spPr>
          <a:xfrm>
            <a:off x="1086463" y="1319000"/>
            <a:ext cx="5555400" cy="6312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900">
                <a:solidFill>
                  <a:srgbClr val="FFFFFF"/>
                </a:solidFill>
              </a:rPr>
              <a:t>Importance of Data Collection</a:t>
            </a:r>
            <a:r>
              <a:rPr b="1" lang="en-GB" sz="2900">
                <a:solidFill>
                  <a:srgbClr val="FFFFFF"/>
                </a:solidFill>
              </a:rPr>
              <a:t> </a:t>
            </a:r>
            <a:endParaRPr sz="100">
              <a:solidFill>
                <a:srgbClr val="FFFFFF"/>
              </a:solidFill>
            </a:endParaRPr>
          </a:p>
        </p:txBody>
      </p:sp>
      <p:pic>
        <p:nvPicPr>
          <p:cNvPr id="154" name="Google Shape;154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2236205">
            <a:off x="6485575" y="4167794"/>
            <a:ext cx="936000" cy="957906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16"/>
          <p:cNvSpPr txBox="1"/>
          <p:nvPr/>
        </p:nvSpPr>
        <p:spPr>
          <a:xfrm>
            <a:off x="663413" y="2074638"/>
            <a:ext cx="7176000" cy="19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❖"/>
            </a:pPr>
            <a:r>
              <a:rPr lang="en-GB" sz="1700">
                <a:solidFill>
                  <a:schemeClr val="dk1"/>
                </a:solidFill>
              </a:rPr>
              <a:t>Reliability of the Research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❖"/>
            </a:pPr>
            <a:r>
              <a:rPr lang="en-GB" sz="1700">
                <a:solidFill>
                  <a:schemeClr val="dk1"/>
                </a:solidFill>
              </a:rPr>
              <a:t>Minimize the Errors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❖"/>
            </a:pPr>
            <a:r>
              <a:rPr lang="en-GB" sz="1700">
                <a:solidFill>
                  <a:schemeClr val="dk1"/>
                </a:solidFill>
              </a:rPr>
              <a:t>Decision Making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❖"/>
            </a:pPr>
            <a:r>
              <a:rPr lang="en-GB" sz="1700">
                <a:solidFill>
                  <a:schemeClr val="dk1"/>
                </a:solidFill>
              </a:rPr>
              <a:t>Save Time and Cost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❖"/>
            </a:pPr>
            <a:r>
              <a:rPr lang="en-GB" sz="1700">
                <a:solidFill>
                  <a:schemeClr val="dk1"/>
                </a:solidFill>
              </a:rPr>
              <a:t>To Support a need of a New Idea, Change, and Innovation</a:t>
            </a:r>
            <a:endParaRPr sz="17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</p:txBody>
      </p:sp>
      <p:pic>
        <p:nvPicPr>
          <p:cNvPr id="156" name="Google Shape;156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999050" y="3985645"/>
            <a:ext cx="1002051" cy="9789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7"/>
          <p:cNvSpPr/>
          <p:nvPr/>
        </p:nvSpPr>
        <p:spPr>
          <a:xfrm rot="-6596014">
            <a:off x="-1794404" y="2134400"/>
            <a:ext cx="1037455" cy="1037455"/>
          </a:xfrm>
          <a:prstGeom prst="ellipse">
            <a:avLst/>
          </a:pr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17"/>
          <p:cNvSpPr/>
          <p:nvPr/>
        </p:nvSpPr>
        <p:spPr>
          <a:xfrm rot="-6599135">
            <a:off x="-849191" y="1450070"/>
            <a:ext cx="592480" cy="592480"/>
          </a:xfrm>
          <a:prstGeom prst="ellipse">
            <a:avLst/>
          </a:prstGeom>
          <a:solidFill>
            <a:srgbClr val="1155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17"/>
          <p:cNvSpPr/>
          <p:nvPr/>
        </p:nvSpPr>
        <p:spPr>
          <a:xfrm>
            <a:off x="2590350" y="4575400"/>
            <a:ext cx="1146900" cy="1173600"/>
          </a:xfrm>
          <a:prstGeom prst="ellipse">
            <a:avLst/>
          </a:prstGeom>
          <a:solidFill>
            <a:srgbClr val="073763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/>
          </a:p>
        </p:txBody>
      </p:sp>
      <p:sp>
        <p:nvSpPr>
          <p:cNvPr id="164" name="Google Shape;164;p17"/>
          <p:cNvSpPr/>
          <p:nvPr/>
        </p:nvSpPr>
        <p:spPr>
          <a:xfrm>
            <a:off x="6848050" y="-306825"/>
            <a:ext cx="1914900" cy="1914900"/>
          </a:xfrm>
          <a:prstGeom prst="donut">
            <a:avLst>
              <a:gd fmla="val 25000" name="adj"/>
            </a:avLst>
          </a:prstGeom>
          <a:solidFill>
            <a:srgbClr val="1C4587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5" name="Google Shape;165;p17"/>
          <p:cNvPicPr preferRelativeResize="0"/>
          <p:nvPr/>
        </p:nvPicPr>
        <p:blipFill rotWithShape="1">
          <a:blip r:embed="rId3">
            <a:alphaModFix/>
          </a:blip>
          <a:srcRect b="0" l="0" r="24282" t="0"/>
          <a:stretch/>
        </p:blipFill>
        <p:spPr>
          <a:xfrm flipH="1" rot="3133154">
            <a:off x="3429122" y="4397155"/>
            <a:ext cx="870083" cy="499191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17"/>
          <p:cNvSpPr txBox="1"/>
          <p:nvPr/>
        </p:nvSpPr>
        <p:spPr>
          <a:xfrm rot="279706">
            <a:off x="-225621" y="1956358"/>
            <a:ext cx="686571" cy="109284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900">
                <a:solidFill>
                  <a:srgbClr val="CC0000"/>
                </a:solidFill>
              </a:rPr>
              <a:t>?</a:t>
            </a:r>
            <a:endParaRPr sz="5900">
              <a:solidFill>
                <a:srgbClr val="CC0000"/>
              </a:solidFill>
            </a:endParaRPr>
          </a:p>
        </p:txBody>
      </p:sp>
      <p:pic>
        <p:nvPicPr>
          <p:cNvPr id="167" name="Google Shape;167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351250" y="3893569"/>
            <a:ext cx="1146750" cy="1173581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17"/>
          <p:cNvSpPr txBox="1"/>
          <p:nvPr/>
        </p:nvSpPr>
        <p:spPr>
          <a:xfrm flipH="1" rot="-1876488">
            <a:off x="679126" y="3449555"/>
            <a:ext cx="379086" cy="110808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0">
                <a:solidFill>
                  <a:srgbClr val="073763"/>
                </a:solidFill>
              </a:rPr>
              <a:t>!</a:t>
            </a:r>
            <a:endParaRPr sz="6000">
              <a:solidFill>
                <a:srgbClr val="073763"/>
              </a:solidFill>
            </a:endParaRPr>
          </a:p>
        </p:txBody>
      </p:sp>
      <p:sp>
        <p:nvSpPr>
          <p:cNvPr id="169" name="Google Shape;169;p17"/>
          <p:cNvSpPr/>
          <p:nvPr/>
        </p:nvSpPr>
        <p:spPr>
          <a:xfrm rot="-6598506">
            <a:off x="-122541" y="-54993"/>
            <a:ext cx="367083" cy="365187"/>
          </a:xfrm>
          <a:prstGeom prst="ellipse">
            <a:avLst/>
          </a:prstGeom>
          <a:solidFill>
            <a:srgbClr val="99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17"/>
          <p:cNvSpPr/>
          <p:nvPr/>
        </p:nvSpPr>
        <p:spPr>
          <a:xfrm rot="-6598254">
            <a:off x="356866" y="1585673"/>
            <a:ext cx="481345" cy="468248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17"/>
          <p:cNvSpPr txBox="1"/>
          <p:nvPr/>
        </p:nvSpPr>
        <p:spPr>
          <a:xfrm rot="994192">
            <a:off x="8119919" y="3372850"/>
            <a:ext cx="521768" cy="92336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800">
                <a:solidFill>
                  <a:srgbClr val="073763"/>
                </a:solidFill>
              </a:rPr>
              <a:t>!</a:t>
            </a:r>
            <a:endParaRPr/>
          </a:p>
        </p:txBody>
      </p:sp>
      <p:sp>
        <p:nvSpPr>
          <p:cNvPr id="172" name="Google Shape;172;p17"/>
          <p:cNvSpPr/>
          <p:nvPr/>
        </p:nvSpPr>
        <p:spPr>
          <a:xfrm rot="-6598088">
            <a:off x="8725498" y="265623"/>
            <a:ext cx="294292" cy="263356"/>
          </a:xfrm>
          <a:prstGeom prst="ellipse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3" name="Google Shape;173;p17"/>
          <p:cNvPicPr preferRelativeResize="0"/>
          <p:nvPr/>
        </p:nvPicPr>
        <p:blipFill rotWithShape="1">
          <a:blip r:embed="rId3">
            <a:alphaModFix/>
          </a:blip>
          <a:srcRect b="0" l="0" r="5829" t="0"/>
          <a:stretch/>
        </p:blipFill>
        <p:spPr>
          <a:xfrm rot="7906388">
            <a:off x="8240897" y="1225600"/>
            <a:ext cx="991906" cy="457575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17"/>
          <p:cNvSpPr/>
          <p:nvPr/>
        </p:nvSpPr>
        <p:spPr>
          <a:xfrm rot="-6597214">
            <a:off x="1365520" y="4749681"/>
            <a:ext cx="447461" cy="46863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5" name="Google Shape;175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302271">
            <a:off x="3754175" y="-344152"/>
            <a:ext cx="631400" cy="675475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17"/>
          <p:cNvSpPr txBox="1"/>
          <p:nvPr/>
        </p:nvSpPr>
        <p:spPr>
          <a:xfrm rot="3886993">
            <a:off x="2317913" y="-459"/>
            <a:ext cx="701336" cy="110821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0">
                <a:solidFill>
                  <a:srgbClr val="CC0000"/>
                </a:solidFill>
              </a:rPr>
              <a:t>!</a:t>
            </a:r>
            <a:endParaRPr sz="2600">
              <a:solidFill>
                <a:srgbClr val="CC0000"/>
              </a:solidFill>
            </a:endParaRPr>
          </a:p>
        </p:txBody>
      </p:sp>
      <p:pic>
        <p:nvPicPr>
          <p:cNvPr id="177" name="Google Shape;177;p17"/>
          <p:cNvPicPr preferRelativeResize="0"/>
          <p:nvPr/>
        </p:nvPicPr>
        <p:blipFill rotWithShape="1">
          <a:blip r:embed="rId6">
            <a:alphaModFix/>
          </a:blip>
          <a:srcRect b="8590" l="5197" r="4091" t="10971"/>
          <a:stretch/>
        </p:blipFill>
        <p:spPr>
          <a:xfrm>
            <a:off x="295300" y="189275"/>
            <a:ext cx="1146750" cy="922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17"/>
          <p:cNvPicPr preferRelativeResize="0"/>
          <p:nvPr/>
        </p:nvPicPr>
        <p:blipFill rotWithShape="1">
          <a:blip r:embed="rId6">
            <a:alphaModFix/>
          </a:blip>
          <a:srcRect b="8590" l="5197" r="4091" t="10971"/>
          <a:stretch/>
        </p:blipFill>
        <p:spPr>
          <a:xfrm>
            <a:off x="5532100" y="4730244"/>
            <a:ext cx="759000" cy="6107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7"/>
          <p:cNvPicPr preferRelativeResize="0"/>
          <p:nvPr/>
        </p:nvPicPr>
        <p:blipFill rotWithShape="1">
          <a:blip r:embed="rId7">
            <a:alphaModFix/>
          </a:blip>
          <a:srcRect b="0" l="0" r="1671" t="10080"/>
          <a:stretch/>
        </p:blipFill>
        <p:spPr>
          <a:xfrm>
            <a:off x="7930938" y="2536513"/>
            <a:ext cx="899700" cy="675569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17"/>
          <p:cNvSpPr txBox="1"/>
          <p:nvPr/>
        </p:nvSpPr>
        <p:spPr>
          <a:xfrm>
            <a:off x="1338900" y="661638"/>
            <a:ext cx="5384700" cy="1077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900">
                <a:solidFill>
                  <a:srgbClr val="FFFFFF"/>
                </a:solidFill>
              </a:rPr>
              <a:t>What Are Data Collection Tools</a:t>
            </a:r>
            <a:endParaRPr sz="100">
              <a:solidFill>
                <a:srgbClr val="FFFFFF"/>
              </a:solidFill>
            </a:endParaRPr>
          </a:p>
        </p:txBody>
      </p:sp>
      <p:pic>
        <p:nvPicPr>
          <p:cNvPr id="181" name="Google Shape;181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2236205">
            <a:off x="6485575" y="4167794"/>
            <a:ext cx="936000" cy="957906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17"/>
          <p:cNvSpPr txBox="1"/>
          <p:nvPr/>
        </p:nvSpPr>
        <p:spPr>
          <a:xfrm>
            <a:off x="809275" y="1815388"/>
            <a:ext cx="7176000" cy="255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❖"/>
            </a:pPr>
            <a:r>
              <a:rPr lang="en-GB" sz="1700">
                <a:solidFill>
                  <a:schemeClr val="dk1"/>
                </a:solidFill>
              </a:rPr>
              <a:t>Data collection methods and tools are the procedure and devices which are used for the collection of data. </a:t>
            </a:r>
            <a:endParaRPr sz="1700">
              <a:solidFill>
                <a:schemeClr val="dk1"/>
              </a:solidFill>
            </a:endParaRPr>
          </a:p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❖"/>
            </a:pPr>
            <a:r>
              <a:rPr lang="en-GB" sz="1700">
                <a:solidFill>
                  <a:schemeClr val="dk1"/>
                </a:solidFill>
              </a:rPr>
              <a:t>The tools you choose are based on the data collection types such as primary and secondary. </a:t>
            </a:r>
            <a:endParaRPr sz="1700">
              <a:solidFill>
                <a:schemeClr val="dk1"/>
              </a:solidFill>
            </a:endParaRPr>
          </a:p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❖"/>
            </a:pPr>
            <a:r>
              <a:rPr lang="en-GB" sz="1700">
                <a:solidFill>
                  <a:schemeClr val="dk1"/>
                </a:solidFill>
              </a:rPr>
              <a:t>tools are selected in accordance to the relevant type or researches whether qualitative or quantitative. </a:t>
            </a:r>
            <a:endParaRPr sz="1700">
              <a:solidFill>
                <a:schemeClr val="dk1"/>
              </a:solidFill>
            </a:endParaRPr>
          </a:p>
        </p:txBody>
      </p:sp>
      <p:pic>
        <p:nvPicPr>
          <p:cNvPr id="183" name="Google Shape;183;p1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999050" y="3985645"/>
            <a:ext cx="1002051" cy="9789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8"/>
          <p:cNvSpPr/>
          <p:nvPr/>
        </p:nvSpPr>
        <p:spPr>
          <a:xfrm>
            <a:off x="2590350" y="4575400"/>
            <a:ext cx="1146900" cy="1173600"/>
          </a:xfrm>
          <a:prstGeom prst="ellipse">
            <a:avLst/>
          </a:prstGeom>
          <a:solidFill>
            <a:srgbClr val="073763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/>
          </a:p>
        </p:txBody>
      </p:sp>
      <p:sp>
        <p:nvSpPr>
          <p:cNvPr id="189" name="Google Shape;189;p18"/>
          <p:cNvSpPr/>
          <p:nvPr/>
        </p:nvSpPr>
        <p:spPr>
          <a:xfrm>
            <a:off x="6848050" y="-306825"/>
            <a:ext cx="1914900" cy="1914900"/>
          </a:xfrm>
          <a:prstGeom prst="donut">
            <a:avLst>
              <a:gd fmla="val 25000" name="adj"/>
            </a:avLst>
          </a:prstGeom>
          <a:solidFill>
            <a:srgbClr val="1C4587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90" name="Google Shape;190;p18"/>
          <p:cNvPicPr preferRelativeResize="0"/>
          <p:nvPr/>
        </p:nvPicPr>
        <p:blipFill rotWithShape="1">
          <a:blip r:embed="rId3">
            <a:alphaModFix/>
          </a:blip>
          <a:srcRect b="0" l="0" r="24282" t="0"/>
          <a:stretch/>
        </p:blipFill>
        <p:spPr>
          <a:xfrm flipH="1" rot="3133154">
            <a:off x="3429122" y="4397155"/>
            <a:ext cx="870083" cy="499191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18"/>
          <p:cNvSpPr txBox="1"/>
          <p:nvPr/>
        </p:nvSpPr>
        <p:spPr>
          <a:xfrm rot="279706">
            <a:off x="-225621" y="1956358"/>
            <a:ext cx="686571" cy="109284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900">
                <a:solidFill>
                  <a:srgbClr val="CC0000"/>
                </a:solidFill>
              </a:rPr>
              <a:t>?</a:t>
            </a:r>
            <a:endParaRPr sz="5900">
              <a:solidFill>
                <a:srgbClr val="CC0000"/>
              </a:solidFill>
            </a:endParaRPr>
          </a:p>
        </p:txBody>
      </p:sp>
      <p:pic>
        <p:nvPicPr>
          <p:cNvPr id="192" name="Google Shape;192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351250" y="3893569"/>
            <a:ext cx="1146750" cy="1173581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18"/>
          <p:cNvSpPr txBox="1"/>
          <p:nvPr/>
        </p:nvSpPr>
        <p:spPr>
          <a:xfrm flipH="1" rot="-1876488">
            <a:off x="679126" y="3449555"/>
            <a:ext cx="379086" cy="110808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0">
                <a:solidFill>
                  <a:srgbClr val="073763"/>
                </a:solidFill>
              </a:rPr>
              <a:t>!</a:t>
            </a:r>
            <a:endParaRPr sz="6000">
              <a:solidFill>
                <a:srgbClr val="073763"/>
              </a:solidFill>
            </a:endParaRPr>
          </a:p>
        </p:txBody>
      </p:sp>
      <p:sp>
        <p:nvSpPr>
          <p:cNvPr id="194" name="Google Shape;194;p18"/>
          <p:cNvSpPr/>
          <p:nvPr/>
        </p:nvSpPr>
        <p:spPr>
          <a:xfrm rot="-6598506">
            <a:off x="-122541" y="-54993"/>
            <a:ext cx="367083" cy="365187"/>
          </a:xfrm>
          <a:prstGeom prst="ellipse">
            <a:avLst/>
          </a:prstGeom>
          <a:solidFill>
            <a:srgbClr val="99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18"/>
          <p:cNvSpPr/>
          <p:nvPr/>
        </p:nvSpPr>
        <p:spPr>
          <a:xfrm rot="-6598254">
            <a:off x="356866" y="1585673"/>
            <a:ext cx="481345" cy="468248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18"/>
          <p:cNvSpPr txBox="1"/>
          <p:nvPr/>
        </p:nvSpPr>
        <p:spPr>
          <a:xfrm rot="994192">
            <a:off x="8119919" y="3372850"/>
            <a:ext cx="521768" cy="92336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800">
                <a:solidFill>
                  <a:srgbClr val="073763"/>
                </a:solidFill>
              </a:rPr>
              <a:t>!</a:t>
            </a:r>
            <a:endParaRPr/>
          </a:p>
        </p:txBody>
      </p:sp>
      <p:sp>
        <p:nvSpPr>
          <p:cNvPr id="197" name="Google Shape;197;p18"/>
          <p:cNvSpPr/>
          <p:nvPr/>
        </p:nvSpPr>
        <p:spPr>
          <a:xfrm rot="-6598088">
            <a:off x="8725498" y="265623"/>
            <a:ext cx="294292" cy="263356"/>
          </a:xfrm>
          <a:prstGeom prst="ellipse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98" name="Google Shape;198;p18"/>
          <p:cNvPicPr preferRelativeResize="0"/>
          <p:nvPr/>
        </p:nvPicPr>
        <p:blipFill rotWithShape="1">
          <a:blip r:embed="rId3">
            <a:alphaModFix/>
          </a:blip>
          <a:srcRect b="0" l="0" r="5829" t="0"/>
          <a:stretch/>
        </p:blipFill>
        <p:spPr>
          <a:xfrm rot="7906388">
            <a:off x="8240897" y="1225600"/>
            <a:ext cx="991906" cy="457575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18"/>
          <p:cNvSpPr/>
          <p:nvPr/>
        </p:nvSpPr>
        <p:spPr>
          <a:xfrm rot="-6597214">
            <a:off x="1365520" y="4749681"/>
            <a:ext cx="447461" cy="46863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0" name="Google Shape;200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302271">
            <a:off x="3754175" y="-344152"/>
            <a:ext cx="631400" cy="675475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18"/>
          <p:cNvSpPr txBox="1"/>
          <p:nvPr/>
        </p:nvSpPr>
        <p:spPr>
          <a:xfrm rot="3886993">
            <a:off x="2317913" y="-459"/>
            <a:ext cx="701336" cy="110821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0">
                <a:solidFill>
                  <a:srgbClr val="CC0000"/>
                </a:solidFill>
              </a:rPr>
              <a:t>!</a:t>
            </a:r>
            <a:endParaRPr sz="2600">
              <a:solidFill>
                <a:srgbClr val="CC0000"/>
              </a:solidFill>
            </a:endParaRPr>
          </a:p>
        </p:txBody>
      </p:sp>
      <p:pic>
        <p:nvPicPr>
          <p:cNvPr id="202" name="Google Shape;202;p18"/>
          <p:cNvPicPr preferRelativeResize="0"/>
          <p:nvPr/>
        </p:nvPicPr>
        <p:blipFill rotWithShape="1">
          <a:blip r:embed="rId6">
            <a:alphaModFix/>
          </a:blip>
          <a:srcRect b="8590" l="5197" r="4091" t="10971"/>
          <a:stretch/>
        </p:blipFill>
        <p:spPr>
          <a:xfrm>
            <a:off x="295300" y="189275"/>
            <a:ext cx="1146750" cy="922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18"/>
          <p:cNvPicPr preferRelativeResize="0"/>
          <p:nvPr/>
        </p:nvPicPr>
        <p:blipFill rotWithShape="1">
          <a:blip r:embed="rId6">
            <a:alphaModFix/>
          </a:blip>
          <a:srcRect b="8590" l="5197" r="4091" t="10971"/>
          <a:stretch/>
        </p:blipFill>
        <p:spPr>
          <a:xfrm>
            <a:off x="5532100" y="4730244"/>
            <a:ext cx="759000" cy="6107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18"/>
          <p:cNvPicPr preferRelativeResize="0"/>
          <p:nvPr/>
        </p:nvPicPr>
        <p:blipFill rotWithShape="1">
          <a:blip r:embed="rId7">
            <a:alphaModFix/>
          </a:blip>
          <a:srcRect b="0" l="0" r="1671" t="10080"/>
          <a:stretch/>
        </p:blipFill>
        <p:spPr>
          <a:xfrm>
            <a:off x="7930938" y="2536513"/>
            <a:ext cx="899700" cy="675569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18"/>
          <p:cNvSpPr txBox="1"/>
          <p:nvPr/>
        </p:nvSpPr>
        <p:spPr>
          <a:xfrm>
            <a:off x="1292700" y="709788"/>
            <a:ext cx="5384700" cy="15237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900">
                <a:solidFill>
                  <a:srgbClr val="FFFFFF"/>
                </a:solidFill>
              </a:rPr>
              <a:t>Data Collection Methods for Academic, Opinion or Product Research</a:t>
            </a:r>
            <a:endParaRPr sz="100">
              <a:solidFill>
                <a:srgbClr val="FFFFFF"/>
              </a:solidFill>
            </a:endParaRPr>
          </a:p>
        </p:txBody>
      </p:sp>
      <p:pic>
        <p:nvPicPr>
          <p:cNvPr id="206" name="Google Shape;206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2236205">
            <a:off x="6485575" y="4167794"/>
            <a:ext cx="936000" cy="95790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999050" y="3985645"/>
            <a:ext cx="1002051" cy="978904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18"/>
          <p:cNvSpPr txBox="1"/>
          <p:nvPr/>
        </p:nvSpPr>
        <p:spPr>
          <a:xfrm>
            <a:off x="1235217" y="2388825"/>
            <a:ext cx="2571600" cy="134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❖"/>
            </a:pPr>
            <a:r>
              <a:rPr lang="en-GB" sz="1700">
                <a:solidFill>
                  <a:schemeClr val="dk1"/>
                </a:solidFill>
              </a:rPr>
              <a:t>Interview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❖"/>
            </a:pPr>
            <a:r>
              <a:rPr lang="en-GB" sz="1700">
                <a:solidFill>
                  <a:schemeClr val="dk1"/>
                </a:solidFill>
              </a:rPr>
              <a:t>Questionnaire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❖"/>
            </a:pPr>
            <a:r>
              <a:rPr lang="en-GB" sz="1700">
                <a:solidFill>
                  <a:schemeClr val="dk1"/>
                </a:solidFill>
              </a:rPr>
              <a:t>Reporting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❖"/>
            </a:pPr>
            <a:r>
              <a:rPr lang="en-GB" sz="1700">
                <a:solidFill>
                  <a:schemeClr val="dk1"/>
                </a:solidFill>
              </a:rPr>
              <a:t>Existing Data</a:t>
            </a:r>
            <a:endParaRPr sz="1700">
              <a:solidFill>
                <a:schemeClr val="dk1"/>
              </a:solidFill>
            </a:endParaRPr>
          </a:p>
        </p:txBody>
      </p:sp>
      <p:sp>
        <p:nvSpPr>
          <p:cNvPr id="209" name="Google Shape;209;p18"/>
          <p:cNvSpPr txBox="1"/>
          <p:nvPr/>
        </p:nvSpPr>
        <p:spPr>
          <a:xfrm>
            <a:off x="3400375" y="2519150"/>
            <a:ext cx="3000000" cy="10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❖"/>
            </a:pPr>
            <a:r>
              <a:rPr lang="en-GB" sz="1700">
                <a:solidFill>
                  <a:schemeClr val="dk1"/>
                </a:solidFill>
              </a:rPr>
              <a:t>Observation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❖"/>
            </a:pPr>
            <a:r>
              <a:rPr lang="en-GB" sz="1700">
                <a:solidFill>
                  <a:schemeClr val="dk1"/>
                </a:solidFill>
              </a:rPr>
              <a:t>Focus Group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❖"/>
            </a:pPr>
            <a:r>
              <a:rPr lang="en-GB" sz="1700">
                <a:solidFill>
                  <a:schemeClr val="dk1"/>
                </a:solidFill>
              </a:rPr>
              <a:t>Combination Research 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9"/>
          <p:cNvSpPr/>
          <p:nvPr/>
        </p:nvSpPr>
        <p:spPr>
          <a:xfrm rot="-6596014">
            <a:off x="-1794404" y="2134400"/>
            <a:ext cx="1037455" cy="1037455"/>
          </a:xfrm>
          <a:prstGeom prst="ellipse">
            <a:avLst/>
          </a:pr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19"/>
          <p:cNvSpPr/>
          <p:nvPr/>
        </p:nvSpPr>
        <p:spPr>
          <a:xfrm rot="-6599135">
            <a:off x="-849191" y="1450070"/>
            <a:ext cx="592480" cy="592480"/>
          </a:xfrm>
          <a:prstGeom prst="ellipse">
            <a:avLst/>
          </a:prstGeom>
          <a:solidFill>
            <a:srgbClr val="1155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19"/>
          <p:cNvSpPr/>
          <p:nvPr/>
        </p:nvSpPr>
        <p:spPr>
          <a:xfrm>
            <a:off x="2590350" y="4575400"/>
            <a:ext cx="1146900" cy="1173600"/>
          </a:xfrm>
          <a:prstGeom prst="ellipse">
            <a:avLst/>
          </a:prstGeom>
          <a:solidFill>
            <a:srgbClr val="073763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/>
          </a:p>
        </p:txBody>
      </p:sp>
      <p:sp>
        <p:nvSpPr>
          <p:cNvPr id="217" name="Google Shape;217;p19"/>
          <p:cNvSpPr/>
          <p:nvPr/>
        </p:nvSpPr>
        <p:spPr>
          <a:xfrm>
            <a:off x="6848050" y="-306825"/>
            <a:ext cx="1914900" cy="1914900"/>
          </a:xfrm>
          <a:prstGeom prst="donut">
            <a:avLst>
              <a:gd fmla="val 25000" name="adj"/>
            </a:avLst>
          </a:prstGeom>
          <a:solidFill>
            <a:srgbClr val="1C4587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18" name="Google Shape;218;p19"/>
          <p:cNvPicPr preferRelativeResize="0"/>
          <p:nvPr/>
        </p:nvPicPr>
        <p:blipFill rotWithShape="1">
          <a:blip r:embed="rId3">
            <a:alphaModFix/>
          </a:blip>
          <a:srcRect b="0" l="0" r="24282" t="0"/>
          <a:stretch/>
        </p:blipFill>
        <p:spPr>
          <a:xfrm flipH="1" rot="3133154">
            <a:off x="3429122" y="4397155"/>
            <a:ext cx="870083" cy="499191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19"/>
          <p:cNvSpPr txBox="1"/>
          <p:nvPr/>
        </p:nvSpPr>
        <p:spPr>
          <a:xfrm rot="279706">
            <a:off x="-225621" y="1956358"/>
            <a:ext cx="686571" cy="109284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900">
                <a:solidFill>
                  <a:srgbClr val="CC0000"/>
                </a:solidFill>
              </a:rPr>
              <a:t>?</a:t>
            </a:r>
            <a:endParaRPr sz="5900">
              <a:solidFill>
                <a:srgbClr val="CC0000"/>
              </a:solidFill>
            </a:endParaRPr>
          </a:p>
        </p:txBody>
      </p:sp>
      <p:pic>
        <p:nvPicPr>
          <p:cNvPr id="220" name="Google Shape;220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351250" y="3893569"/>
            <a:ext cx="1146750" cy="1173581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19"/>
          <p:cNvSpPr txBox="1"/>
          <p:nvPr/>
        </p:nvSpPr>
        <p:spPr>
          <a:xfrm flipH="1" rot="-1876488">
            <a:off x="679126" y="3449555"/>
            <a:ext cx="379086" cy="110808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0">
                <a:solidFill>
                  <a:srgbClr val="073763"/>
                </a:solidFill>
              </a:rPr>
              <a:t>!</a:t>
            </a:r>
            <a:endParaRPr sz="6000">
              <a:solidFill>
                <a:srgbClr val="073763"/>
              </a:solidFill>
            </a:endParaRPr>
          </a:p>
        </p:txBody>
      </p:sp>
      <p:sp>
        <p:nvSpPr>
          <p:cNvPr id="222" name="Google Shape;222;p19"/>
          <p:cNvSpPr/>
          <p:nvPr/>
        </p:nvSpPr>
        <p:spPr>
          <a:xfrm rot="-6598506">
            <a:off x="-122541" y="-54993"/>
            <a:ext cx="367083" cy="365187"/>
          </a:xfrm>
          <a:prstGeom prst="ellipse">
            <a:avLst/>
          </a:prstGeom>
          <a:solidFill>
            <a:srgbClr val="99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19"/>
          <p:cNvSpPr/>
          <p:nvPr/>
        </p:nvSpPr>
        <p:spPr>
          <a:xfrm rot="-6598254">
            <a:off x="232329" y="1438673"/>
            <a:ext cx="481345" cy="468248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19"/>
          <p:cNvSpPr txBox="1"/>
          <p:nvPr/>
        </p:nvSpPr>
        <p:spPr>
          <a:xfrm rot="994192">
            <a:off x="8119919" y="3372850"/>
            <a:ext cx="521768" cy="92336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800">
                <a:solidFill>
                  <a:srgbClr val="073763"/>
                </a:solidFill>
              </a:rPr>
              <a:t>!</a:t>
            </a:r>
            <a:endParaRPr/>
          </a:p>
        </p:txBody>
      </p:sp>
      <p:sp>
        <p:nvSpPr>
          <p:cNvPr id="225" name="Google Shape;225;p19"/>
          <p:cNvSpPr/>
          <p:nvPr/>
        </p:nvSpPr>
        <p:spPr>
          <a:xfrm rot="-6598088">
            <a:off x="8725498" y="265623"/>
            <a:ext cx="294292" cy="263356"/>
          </a:xfrm>
          <a:prstGeom prst="ellipse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26" name="Google Shape;226;p19"/>
          <p:cNvPicPr preferRelativeResize="0"/>
          <p:nvPr/>
        </p:nvPicPr>
        <p:blipFill rotWithShape="1">
          <a:blip r:embed="rId3">
            <a:alphaModFix/>
          </a:blip>
          <a:srcRect b="0" l="0" r="5829" t="0"/>
          <a:stretch/>
        </p:blipFill>
        <p:spPr>
          <a:xfrm rot="7906388">
            <a:off x="8240897" y="1225600"/>
            <a:ext cx="991906" cy="457575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19"/>
          <p:cNvSpPr/>
          <p:nvPr/>
        </p:nvSpPr>
        <p:spPr>
          <a:xfrm rot="-6597214">
            <a:off x="1365520" y="4749681"/>
            <a:ext cx="447461" cy="46863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28" name="Google Shape;228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302271">
            <a:off x="3754175" y="-344152"/>
            <a:ext cx="631400" cy="675475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19"/>
          <p:cNvSpPr txBox="1"/>
          <p:nvPr/>
        </p:nvSpPr>
        <p:spPr>
          <a:xfrm rot="3886993">
            <a:off x="2317913" y="-459"/>
            <a:ext cx="701336" cy="110821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0">
                <a:solidFill>
                  <a:srgbClr val="CC0000"/>
                </a:solidFill>
              </a:rPr>
              <a:t>!</a:t>
            </a:r>
            <a:endParaRPr sz="2600">
              <a:solidFill>
                <a:srgbClr val="CC0000"/>
              </a:solidFill>
            </a:endParaRPr>
          </a:p>
        </p:txBody>
      </p:sp>
      <p:pic>
        <p:nvPicPr>
          <p:cNvPr id="230" name="Google Shape;230;p19"/>
          <p:cNvPicPr preferRelativeResize="0"/>
          <p:nvPr/>
        </p:nvPicPr>
        <p:blipFill rotWithShape="1">
          <a:blip r:embed="rId6">
            <a:alphaModFix/>
          </a:blip>
          <a:srcRect b="8590" l="5197" r="4091" t="10971"/>
          <a:stretch/>
        </p:blipFill>
        <p:spPr>
          <a:xfrm>
            <a:off x="295300" y="189275"/>
            <a:ext cx="1146750" cy="922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19"/>
          <p:cNvPicPr preferRelativeResize="0"/>
          <p:nvPr/>
        </p:nvPicPr>
        <p:blipFill rotWithShape="1">
          <a:blip r:embed="rId6">
            <a:alphaModFix/>
          </a:blip>
          <a:srcRect b="8590" l="5197" r="4091" t="10971"/>
          <a:stretch/>
        </p:blipFill>
        <p:spPr>
          <a:xfrm>
            <a:off x="5532100" y="4730244"/>
            <a:ext cx="759000" cy="6107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19"/>
          <p:cNvPicPr preferRelativeResize="0"/>
          <p:nvPr/>
        </p:nvPicPr>
        <p:blipFill rotWithShape="1">
          <a:blip r:embed="rId7">
            <a:alphaModFix/>
          </a:blip>
          <a:srcRect b="0" l="0" r="1671" t="10080"/>
          <a:stretch/>
        </p:blipFill>
        <p:spPr>
          <a:xfrm>
            <a:off x="7930938" y="2536513"/>
            <a:ext cx="899700" cy="675569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19"/>
          <p:cNvSpPr txBox="1"/>
          <p:nvPr/>
        </p:nvSpPr>
        <p:spPr>
          <a:xfrm>
            <a:off x="1119314" y="988300"/>
            <a:ext cx="5823900" cy="6312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900">
                <a:solidFill>
                  <a:srgbClr val="FFFFFF"/>
                </a:solidFill>
              </a:rPr>
              <a:t>How to Collect Data?</a:t>
            </a:r>
            <a:r>
              <a:rPr b="1" lang="en-GB" sz="2900">
                <a:solidFill>
                  <a:srgbClr val="FFFFFF"/>
                </a:solidFill>
              </a:rPr>
              <a:t>  </a:t>
            </a:r>
            <a:endParaRPr sz="100">
              <a:solidFill>
                <a:srgbClr val="FFFFFF"/>
              </a:solidFill>
            </a:endParaRPr>
          </a:p>
        </p:txBody>
      </p:sp>
      <p:pic>
        <p:nvPicPr>
          <p:cNvPr id="234" name="Google Shape;234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2236205">
            <a:off x="6485575" y="4167794"/>
            <a:ext cx="936000" cy="957906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19"/>
          <p:cNvSpPr txBox="1"/>
          <p:nvPr/>
        </p:nvSpPr>
        <p:spPr>
          <a:xfrm>
            <a:off x="983988" y="1827125"/>
            <a:ext cx="7176000" cy="19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>
                <a:solidFill>
                  <a:schemeClr val="dk1"/>
                </a:solidFill>
              </a:rPr>
              <a:t>Clearly Know the Aims of your Research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❖"/>
            </a:pPr>
            <a:r>
              <a:rPr lang="en-GB" sz="1700">
                <a:solidFill>
                  <a:schemeClr val="dk1"/>
                </a:solidFill>
              </a:rPr>
              <a:t>Quantitative Data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❖"/>
            </a:pPr>
            <a:r>
              <a:rPr lang="en-GB" sz="1700">
                <a:solidFill>
                  <a:schemeClr val="dk1"/>
                </a:solidFill>
              </a:rPr>
              <a:t>Qualitative Data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❖"/>
            </a:pPr>
            <a:r>
              <a:rPr lang="en-GB" sz="1700">
                <a:solidFill>
                  <a:schemeClr val="dk1"/>
                </a:solidFill>
              </a:rPr>
              <a:t>Hypothesis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❖"/>
            </a:pPr>
            <a:r>
              <a:rPr lang="en-GB" sz="1700">
                <a:solidFill>
                  <a:schemeClr val="dk1"/>
                </a:solidFill>
              </a:rPr>
              <a:t>Mixed Methods</a:t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</p:txBody>
      </p:sp>
      <p:pic>
        <p:nvPicPr>
          <p:cNvPr id="236" name="Google Shape;236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999050" y="3985645"/>
            <a:ext cx="1002051" cy="9789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0"/>
          <p:cNvSpPr/>
          <p:nvPr/>
        </p:nvSpPr>
        <p:spPr>
          <a:xfrm rot="-6596014">
            <a:off x="-1794404" y="2134400"/>
            <a:ext cx="1037455" cy="1037455"/>
          </a:xfrm>
          <a:prstGeom prst="ellipse">
            <a:avLst/>
          </a:pr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20"/>
          <p:cNvSpPr/>
          <p:nvPr/>
        </p:nvSpPr>
        <p:spPr>
          <a:xfrm rot="-6599135">
            <a:off x="-849191" y="1450070"/>
            <a:ext cx="592480" cy="592480"/>
          </a:xfrm>
          <a:prstGeom prst="ellipse">
            <a:avLst/>
          </a:prstGeom>
          <a:solidFill>
            <a:srgbClr val="1155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20"/>
          <p:cNvSpPr/>
          <p:nvPr/>
        </p:nvSpPr>
        <p:spPr>
          <a:xfrm>
            <a:off x="2590350" y="4575400"/>
            <a:ext cx="1146900" cy="1173600"/>
          </a:xfrm>
          <a:prstGeom prst="ellipse">
            <a:avLst/>
          </a:prstGeom>
          <a:solidFill>
            <a:srgbClr val="073763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/>
          </a:p>
        </p:txBody>
      </p:sp>
      <p:sp>
        <p:nvSpPr>
          <p:cNvPr id="244" name="Google Shape;244;p20"/>
          <p:cNvSpPr/>
          <p:nvPr/>
        </p:nvSpPr>
        <p:spPr>
          <a:xfrm>
            <a:off x="6848050" y="-306825"/>
            <a:ext cx="1914900" cy="1914900"/>
          </a:xfrm>
          <a:prstGeom prst="donut">
            <a:avLst>
              <a:gd fmla="val 25000" name="adj"/>
            </a:avLst>
          </a:prstGeom>
          <a:solidFill>
            <a:srgbClr val="1C4587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5" name="Google Shape;245;p20"/>
          <p:cNvPicPr preferRelativeResize="0"/>
          <p:nvPr/>
        </p:nvPicPr>
        <p:blipFill rotWithShape="1">
          <a:blip r:embed="rId3">
            <a:alphaModFix/>
          </a:blip>
          <a:srcRect b="0" l="0" r="24282" t="0"/>
          <a:stretch/>
        </p:blipFill>
        <p:spPr>
          <a:xfrm flipH="1" rot="3133154">
            <a:off x="3429122" y="4397155"/>
            <a:ext cx="870083" cy="499191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20"/>
          <p:cNvSpPr txBox="1"/>
          <p:nvPr/>
        </p:nvSpPr>
        <p:spPr>
          <a:xfrm rot="279706">
            <a:off x="-225621" y="1956358"/>
            <a:ext cx="686571" cy="109284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900">
                <a:solidFill>
                  <a:srgbClr val="CC0000"/>
                </a:solidFill>
              </a:rPr>
              <a:t>?</a:t>
            </a:r>
            <a:endParaRPr sz="5900">
              <a:solidFill>
                <a:srgbClr val="CC0000"/>
              </a:solidFill>
            </a:endParaRPr>
          </a:p>
        </p:txBody>
      </p:sp>
      <p:pic>
        <p:nvPicPr>
          <p:cNvPr id="247" name="Google Shape;247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351250" y="3893569"/>
            <a:ext cx="1146750" cy="1173581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20"/>
          <p:cNvSpPr txBox="1"/>
          <p:nvPr/>
        </p:nvSpPr>
        <p:spPr>
          <a:xfrm flipH="1" rot="-1876488">
            <a:off x="679126" y="3449555"/>
            <a:ext cx="379086" cy="110808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0">
                <a:solidFill>
                  <a:srgbClr val="073763"/>
                </a:solidFill>
              </a:rPr>
              <a:t>!</a:t>
            </a:r>
            <a:endParaRPr sz="6000">
              <a:solidFill>
                <a:srgbClr val="073763"/>
              </a:solidFill>
            </a:endParaRPr>
          </a:p>
        </p:txBody>
      </p:sp>
      <p:sp>
        <p:nvSpPr>
          <p:cNvPr id="249" name="Google Shape;249;p20"/>
          <p:cNvSpPr/>
          <p:nvPr/>
        </p:nvSpPr>
        <p:spPr>
          <a:xfrm rot="-6598506">
            <a:off x="-122541" y="-54993"/>
            <a:ext cx="367083" cy="365187"/>
          </a:xfrm>
          <a:prstGeom prst="ellipse">
            <a:avLst/>
          </a:prstGeom>
          <a:solidFill>
            <a:srgbClr val="99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20"/>
          <p:cNvSpPr/>
          <p:nvPr/>
        </p:nvSpPr>
        <p:spPr>
          <a:xfrm rot="-6598254">
            <a:off x="356866" y="1585673"/>
            <a:ext cx="481345" cy="468248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20"/>
          <p:cNvSpPr txBox="1"/>
          <p:nvPr/>
        </p:nvSpPr>
        <p:spPr>
          <a:xfrm rot="994192">
            <a:off x="8119919" y="3372850"/>
            <a:ext cx="521768" cy="92336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800">
                <a:solidFill>
                  <a:srgbClr val="073763"/>
                </a:solidFill>
              </a:rPr>
              <a:t>!</a:t>
            </a:r>
            <a:endParaRPr/>
          </a:p>
        </p:txBody>
      </p:sp>
      <p:sp>
        <p:nvSpPr>
          <p:cNvPr id="252" name="Google Shape;252;p20"/>
          <p:cNvSpPr/>
          <p:nvPr/>
        </p:nvSpPr>
        <p:spPr>
          <a:xfrm rot="-6598088">
            <a:off x="8725498" y="265623"/>
            <a:ext cx="294292" cy="263356"/>
          </a:xfrm>
          <a:prstGeom prst="ellipse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53" name="Google Shape;253;p20"/>
          <p:cNvPicPr preferRelativeResize="0"/>
          <p:nvPr/>
        </p:nvPicPr>
        <p:blipFill rotWithShape="1">
          <a:blip r:embed="rId3">
            <a:alphaModFix/>
          </a:blip>
          <a:srcRect b="0" l="0" r="5829" t="0"/>
          <a:stretch/>
        </p:blipFill>
        <p:spPr>
          <a:xfrm rot="7906388">
            <a:off x="8240897" y="1225600"/>
            <a:ext cx="991906" cy="457575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20"/>
          <p:cNvSpPr/>
          <p:nvPr/>
        </p:nvSpPr>
        <p:spPr>
          <a:xfrm rot="-6597214">
            <a:off x="1365520" y="4749681"/>
            <a:ext cx="447461" cy="46863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55" name="Google Shape;255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302271">
            <a:off x="3754175" y="-344152"/>
            <a:ext cx="631400" cy="675475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20"/>
          <p:cNvSpPr txBox="1"/>
          <p:nvPr/>
        </p:nvSpPr>
        <p:spPr>
          <a:xfrm rot="3886993">
            <a:off x="2317913" y="-459"/>
            <a:ext cx="701336" cy="110821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0">
                <a:solidFill>
                  <a:srgbClr val="CC0000"/>
                </a:solidFill>
              </a:rPr>
              <a:t>!</a:t>
            </a:r>
            <a:endParaRPr sz="2600">
              <a:solidFill>
                <a:srgbClr val="CC0000"/>
              </a:solidFill>
            </a:endParaRPr>
          </a:p>
        </p:txBody>
      </p:sp>
      <p:pic>
        <p:nvPicPr>
          <p:cNvPr id="257" name="Google Shape;257;p20"/>
          <p:cNvPicPr preferRelativeResize="0"/>
          <p:nvPr/>
        </p:nvPicPr>
        <p:blipFill rotWithShape="1">
          <a:blip r:embed="rId6">
            <a:alphaModFix/>
          </a:blip>
          <a:srcRect b="8590" l="5197" r="4091" t="10971"/>
          <a:stretch/>
        </p:blipFill>
        <p:spPr>
          <a:xfrm>
            <a:off x="295300" y="189275"/>
            <a:ext cx="1146750" cy="922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20"/>
          <p:cNvPicPr preferRelativeResize="0"/>
          <p:nvPr/>
        </p:nvPicPr>
        <p:blipFill rotWithShape="1">
          <a:blip r:embed="rId6">
            <a:alphaModFix/>
          </a:blip>
          <a:srcRect b="8590" l="5197" r="4091" t="10971"/>
          <a:stretch/>
        </p:blipFill>
        <p:spPr>
          <a:xfrm>
            <a:off x="5532100" y="4730244"/>
            <a:ext cx="759000" cy="6107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20"/>
          <p:cNvPicPr preferRelativeResize="0"/>
          <p:nvPr/>
        </p:nvPicPr>
        <p:blipFill rotWithShape="1">
          <a:blip r:embed="rId7">
            <a:alphaModFix/>
          </a:blip>
          <a:srcRect b="0" l="0" r="1671" t="10080"/>
          <a:stretch/>
        </p:blipFill>
        <p:spPr>
          <a:xfrm>
            <a:off x="7930938" y="2536513"/>
            <a:ext cx="899700" cy="675569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20"/>
          <p:cNvSpPr txBox="1"/>
          <p:nvPr/>
        </p:nvSpPr>
        <p:spPr>
          <a:xfrm>
            <a:off x="1119301" y="1276188"/>
            <a:ext cx="5823900" cy="6312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900">
                <a:solidFill>
                  <a:srgbClr val="FFFFFF"/>
                </a:solidFill>
              </a:rPr>
              <a:t>How to Collect Data?</a:t>
            </a:r>
            <a:r>
              <a:rPr b="1" lang="en-GB" sz="2900">
                <a:solidFill>
                  <a:srgbClr val="FFFFFF"/>
                </a:solidFill>
              </a:rPr>
              <a:t> </a:t>
            </a:r>
            <a:endParaRPr sz="100">
              <a:solidFill>
                <a:srgbClr val="FFFFFF"/>
              </a:solidFill>
            </a:endParaRPr>
          </a:p>
        </p:txBody>
      </p:sp>
      <p:pic>
        <p:nvPicPr>
          <p:cNvPr id="261" name="Google Shape;261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2236205">
            <a:off x="6485575" y="4167794"/>
            <a:ext cx="936000" cy="957906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20"/>
          <p:cNvSpPr txBox="1"/>
          <p:nvPr/>
        </p:nvSpPr>
        <p:spPr>
          <a:xfrm>
            <a:off x="1119300" y="2209238"/>
            <a:ext cx="7176000" cy="225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❖"/>
            </a:pPr>
            <a:r>
              <a:rPr lang="en-GB" sz="1700">
                <a:solidFill>
                  <a:schemeClr val="dk1"/>
                </a:solidFill>
              </a:rPr>
              <a:t>Choose your Data Collection Method</a:t>
            </a:r>
            <a:endParaRPr sz="1700">
              <a:solidFill>
                <a:schemeClr val="dk1"/>
              </a:solidFill>
            </a:endParaRPr>
          </a:p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❖"/>
            </a:pPr>
            <a:r>
              <a:rPr lang="en-GB" sz="1700">
                <a:solidFill>
                  <a:schemeClr val="dk1"/>
                </a:solidFill>
              </a:rPr>
              <a:t>Make a Plan of Data Collection Procedures</a:t>
            </a:r>
            <a:endParaRPr sz="1700">
              <a:solidFill>
                <a:schemeClr val="dk1"/>
              </a:solidFill>
            </a:endParaRPr>
          </a:p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❖"/>
            </a:pPr>
            <a:r>
              <a:rPr lang="en-GB" sz="1700">
                <a:solidFill>
                  <a:schemeClr val="dk1"/>
                </a:solidFill>
              </a:rPr>
              <a:t>Collect the Data</a:t>
            </a:r>
            <a:endParaRPr sz="17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</p:txBody>
      </p:sp>
      <p:pic>
        <p:nvPicPr>
          <p:cNvPr id="263" name="Google Shape;263;p2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999050" y="3985645"/>
            <a:ext cx="1002051" cy="9789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21"/>
          <p:cNvSpPr/>
          <p:nvPr/>
        </p:nvSpPr>
        <p:spPr>
          <a:xfrm rot="-6596014">
            <a:off x="-1794404" y="2134400"/>
            <a:ext cx="1037455" cy="1037455"/>
          </a:xfrm>
          <a:prstGeom prst="ellipse">
            <a:avLst/>
          </a:pr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21"/>
          <p:cNvSpPr/>
          <p:nvPr/>
        </p:nvSpPr>
        <p:spPr>
          <a:xfrm rot="-6599135">
            <a:off x="-849191" y="1450070"/>
            <a:ext cx="592480" cy="592480"/>
          </a:xfrm>
          <a:prstGeom prst="ellipse">
            <a:avLst/>
          </a:prstGeom>
          <a:solidFill>
            <a:srgbClr val="1155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21"/>
          <p:cNvSpPr/>
          <p:nvPr/>
        </p:nvSpPr>
        <p:spPr>
          <a:xfrm>
            <a:off x="2504750" y="4575400"/>
            <a:ext cx="1146900" cy="1173600"/>
          </a:xfrm>
          <a:prstGeom prst="ellipse">
            <a:avLst/>
          </a:prstGeom>
          <a:solidFill>
            <a:srgbClr val="073763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/>
          </a:p>
        </p:txBody>
      </p:sp>
      <p:sp>
        <p:nvSpPr>
          <p:cNvPr id="271" name="Google Shape;271;p21"/>
          <p:cNvSpPr/>
          <p:nvPr/>
        </p:nvSpPr>
        <p:spPr>
          <a:xfrm>
            <a:off x="6848050" y="-306825"/>
            <a:ext cx="1914900" cy="1914900"/>
          </a:xfrm>
          <a:prstGeom prst="donut">
            <a:avLst>
              <a:gd fmla="val 25000" name="adj"/>
            </a:avLst>
          </a:prstGeom>
          <a:solidFill>
            <a:srgbClr val="1C4587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2" name="Google Shape;272;p21"/>
          <p:cNvPicPr preferRelativeResize="0"/>
          <p:nvPr/>
        </p:nvPicPr>
        <p:blipFill rotWithShape="1">
          <a:blip r:embed="rId3">
            <a:alphaModFix/>
          </a:blip>
          <a:srcRect b="0" l="0" r="24282" t="0"/>
          <a:stretch/>
        </p:blipFill>
        <p:spPr>
          <a:xfrm flipH="1" rot="3540337">
            <a:off x="3451897" y="4603280"/>
            <a:ext cx="870083" cy="499192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21"/>
          <p:cNvSpPr txBox="1"/>
          <p:nvPr/>
        </p:nvSpPr>
        <p:spPr>
          <a:xfrm rot="279706">
            <a:off x="-225621" y="1956358"/>
            <a:ext cx="686571" cy="109284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900">
                <a:solidFill>
                  <a:srgbClr val="CC0000"/>
                </a:solidFill>
              </a:rPr>
              <a:t>?</a:t>
            </a:r>
            <a:endParaRPr sz="5900">
              <a:solidFill>
                <a:srgbClr val="CC0000"/>
              </a:solidFill>
            </a:endParaRPr>
          </a:p>
        </p:txBody>
      </p:sp>
      <p:pic>
        <p:nvPicPr>
          <p:cNvPr id="274" name="Google Shape;274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351250" y="3893569"/>
            <a:ext cx="1146750" cy="1173581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21"/>
          <p:cNvSpPr txBox="1"/>
          <p:nvPr/>
        </p:nvSpPr>
        <p:spPr>
          <a:xfrm flipH="1" rot="-1876488">
            <a:off x="408001" y="2971605"/>
            <a:ext cx="379086" cy="110808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0">
                <a:solidFill>
                  <a:srgbClr val="073763"/>
                </a:solidFill>
              </a:rPr>
              <a:t>!</a:t>
            </a:r>
            <a:endParaRPr sz="6000">
              <a:solidFill>
                <a:srgbClr val="073763"/>
              </a:solidFill>
            </a:endParaRPr>
          </a:p>
        </p:txBody>
      </p:sp>
      <p:sp>
        <p:nvSpPr>
          <p:cNvPr id="276" name="Google Shape;276;p21"/>
          <p:cNvSpPr/>
          <p:nvPr/>
        </p:nvSpPr>
        <p:spPr>
          <a:xfrm rot="-6598506">
            <a:off x="-122541" y="-54993"/>
            <a:ext cx="367083" cy="365187"/>
          </a:xfrm>
          <a:prstGeom prst="ellipse">
            <a:avLst/>
          </a:prstGeom>
          <a:solidFill>
            <a:srgbClr val="99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p21"/>
          <p:cNvSpPr/>
          <p:nvPr/>
        </p:nvSpPr>
        <p:spPr>
          <a:xfrm rot="-6598254">
            <a:off x="356866" y="1585673"/>
            <a:ext cx="481345" cy="468248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" name="Google Shape;278;p21"/>
          <p:cNvSpPr txBox="1"/>
          <p:nvPr/>
        </p:nvSpPr>
        <p:spPr>
          <a:xfrm rot="994192">
            <a:off x="8119919" y="3372850"/>
            <a:ext cx="521768" cy="92336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800">
                <a:solidFill>
                  <a:srgbClr val="073763"/>
                </a:solidFill>
              </a:rPr>
              <a:t>!</a:t>
            </a:r>
            <a:endParaRPr/>
          </a:p>
        </p:txBody>
      </p:sp>
      <p:sp>
        <p:nvSpPr>
          <p:cNvPr id="279" name="Google Shape;279;p21"/>
          <p:cNvSpPr/>
          <p:nvPr/>
        </p:nvSpPr>
        <p:spPr>
          <a:xfrm rot="-6598088">
            <a:off x="8725498" y="265623"/>
            <a:ext cx="294292" cy="263356"/>
          </a:xfrm>
          <a:prstGeom prst="ellipse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80" name="Google Shape;280;p21"/>
          <p:cNvPicPr preferRelativeResize="0"/>
          <p:nvPr/>
        </p:nvPicPr>
        <p:blipFill rotWithShape="1">
          <a:blip r:embed="rId3">
            <a:alphaModFix/>
          </a:blip>
          <a:srcRect b="0" l="0" r="5829" t="0"/>
          <a:stretch/>
        </p:blipFill>
        <p:spPr>
          <a:xfrm rot="7906388">
            <a:off x="8240897" y="1225600"/>
            <a:ext cx="991906" cy="457575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21"/>
          <p:cNvSpPr/>
          <p:nvPr/>
        </p:nvSpPr>
        <p:spPr>
          <a:xfrm rot="-6597214">
            <a:off x="1365520" y="4749681"/>
            <a:ext cx="447461" cy="46863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82" name="Google Shape;282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302271">
            <a:off x="3754175" y="-344152"/>
            <a:ext cx="631400" cy="675475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21"/>
          <p:cNvSpPr txBox="1"/>
          <p:nvPr/>
        </p:nvSpPr>
        <p:spPr>
          <a:xfrm rot="3886993">
            <a:off x="2317913" y="-459"/>
            <a:ext cx="701336" cy="110821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0">
                <a:solidFill>
                  <a:srgbClr val="CC0000"/>
                </a:solidFill>
              </a:rPr>
              <a:t>!</a:t>
            </a:r>
            <a:endParaRPr sz="2600">
              <a:solidFill>
                <a:srgbClr val="CC0000"/>
              </a:solidFill>
            </a:endParaRPr>
          </a:p>
        </p:txBody>
      </p:sp>
      <p:pic>
        <p:nvPicPr>
          <p:cNvPr id="284" name="Google Shape;284;p21"/>
          <p:cNvPicPr preferRelativeResize="0"/>
          <p:nvPr/>
        </p:nvPicPr>
        <p:blipFill rotWithShape="1">
          <a:blip r:embed="rId6">
            <a:alphaModFix/>
          </a:blip>
          <a:srcRect b="8590" l="5197" r="4091" t="10971"/>
          <a:stretch/>
        </p:blipFill>
        <p:spPr>
          <a:xfrm>
            <a:off x="295300" y="189275"/>
            <a:ext cx="1146750" cy="922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21"/>
          <p:cNvPicPr preferRelativeResize="0"/>
          <p:nvPr/>
        </p:nvPicPr>
        <p:blipFill rotWithShape="1">
          <a:blip r:embed="rId6">
            <a:alphaModFix/>
          </a:blip>
          <a:srcRect b="8590" l="5197" r="4091" t="10971"/>
          <a:stretch/>
        </p:blipFill>
        <p:spPr>
          <a:xfrm>
            <a:off x="5532100" y="4730244"/>
            <a:ext cx="759000" cy="6107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21"/>
          <p:cNvPicPr preferRelativeResize="0"/>
          <p:nvPr/>
        </p:nvPicPr>
        <p:blipFill rotWithShape="1">
          <a:blip r:embed="rId7">
            <a:alphaModFix/>
          </a:blip>
          <a:srcRect b="0" l="0" r="1671" t="10080"/>
          <a:stretch/>
        </p:blipFill>
        <p:spPr>
          <a:xfrm>
            <a:off x="7930938" y="2536513"/>
            <a:ext cx="899700" cy="675569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21"/>
          <p:cNvSpPr txBox="1"/>
          <p:nvPr/>
        </p:nvSpPr>
        <p:spPr>
          <a:xfrm>
            <a:off x="969925" y="728925"/>
            <a:ext cx="5808000" cy="1077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900">
                <a:solidFill>
                  <a:srgbClr val="FFFFFF"/>
                </a:solidFill>
              </a:rPr>
              <a:t>Define Your Data Collection Methods </a:t>
            </a:r>
            <a:endParaRPr sz="100">
              <a:solidFill>
                <a:srgbClr val="FFFFFF"/>
              </a:solidFill>
            </a:endParaRPr>
          </a:p>
        </p:txBody>
      </p:sp>
      <p:pic>
        <p:nvPicPr>
          <p:cNvPr id="288" name="Google Shape;288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2236205">
            <a:off x="6485575" y="4167794"/>
            <a:ext cx="936000" cy="957906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21"/>
          <p:cNvSpPr txBox="1"/>
          <p:nvPr/>
        </p:nvSpPr>
        <p:spPr>
          <a:xfrm>
            <a:off x="443263" y="1828113"/>
            <a:ext cx="7176000" cy="375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>
                <a:solidFill>
                  <a:schemeClr val="dk1"/>
                </a:solidFill>
              </a:rPr>
              <a:t>Once the methodological approach has been introduced, the researcher then should emphasis on giving the details of the data collection method.</a:t>
            </a:r>
            <a:endParaRPr sz="17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700">
                <a:solidFill>
                  <a:schemeClr val="dk1"/>
                </a:solidFill>
              </a:rPr>
              <a:t>Quantitative Methods: </a:t>
            </a:r>
            <a:endParaRPr b="1" sz="17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>
                <a:solidFill>
                  <a:schemeClr val="dk1"/>
                </a:solidFill>
              </a:rPr>
              <a:t>It is important to achieve valid generalizable results, the researcher is required to carry out enough detail for another author to replicate the study. </a:t>
            </a:r>
            <a:endParaRPr sz="17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>
                <a:solidFill>
                  <a:schemeClr val="dk1"/>
                </a:solidFill>
              </a:rPr>
              <a:t>  </a:t>
            </a:r>
            <a:endParaRPr sz="1700">
              <a:solidFill>
                <a:schemeClr val="dk1"/>
              </a:solidFill>
            </a:endParaRPr>
          </a:p>
        </p:txBody>
      </p:sp>
      <p:pic>
        <p:nvPicPr>
          <p:cNvPr id="290" name="Google Shape;290;p2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999050" y="3985645"/>
            <a:ext cx="1002051" cy="9789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22"/>
          <p:cNvSpPr/>
          <p:nvPr/>
        </p:nvSpPr>
        <p:spPr>
          <a:xfrm rot="-6596014">
            <a:off x="-1794404" y="2134400"/>
            <a:ext cx="1037455" cy="1037455"/>
          </a:xfrm>
          <a:prstGeom prst="ellipse">
            <a:avLst/>
          </a:pr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p22"/>
          <p:cNvSpPr/>
          <p:nvPr/>
        </p:nvSpPr>
        <p:spPr>
          <a:xfrm rot="-6599135">
            <a:off x="-849191" y="1450070"/>
            <a:ext cx="592480" cy="592480"/>
          </a:xfrm>
          <a:prstGeom prst="ellipse">
            <a:avLst/>
          </a:prstGeom>
          <a:solidFill>
            <a:srgbClr val="1155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p22"/>
          <p:cNvSpPr/>
          <p:nvPr/>
        </p:nvSpPr>
        <p:spPr>
          <a:xfrm>
            <a:off x="2504750" y="4575400"/>
            <a:ext cx="1146900" cy="1173600"/>
          </a:xfrm>
          <a:prstGeom prst="ellipse">
            <a:avLst/>
          </a:prstGeom>
          <a:solidFill>
            <a:srgbClr val="073763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/>
          </a:p>
        </p:txBody>
      </p:sp>
      <p:sp>
        <p:nvSpPr>
          <p:cNvPr id="298" name="Google Shape;298;p22"/>
          <p:cNvSpPr/>
          <p:nvPr/>
        </p:nvSpPr>
        <p:spPr>
          <a:xfrm>
            <a:off x="6848050" y="-306825"/>
            <a:ext cx="1914900" cy="1914900"/>
          </a:xfrm>
          <a:prstGeom prst="donut">
            <a:avLst>
              <a:gd fmla="val 25000" name="adj"/>
            </a:avLst>
          </a:prstGeom>
          <a:solidFill>
            <a:srgbClr val="1C4587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99" name="Google Shape;299;p22"/>
          <p:cNvPicPr preferRelativeResize="0"/>
          <p:nvPr/>
        </p:nvPicPr>
        <p:blipFill rotWithShape="1">
          <a:blip r:embed="rId3">
            <a:alphaModFix/>
          </a:blip>
          <a:srcRect b="0" l="0" r="24282" t="0"/>
          <a:stretch/>
        </p:blipFill>
        <p:spPr>
          <a:xfrm flipH="1" rot="3540337">
            <a:off x="3451897" y="4603280"/>
            <a:ext cx="870083" cy="499192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22"/>
          <p:cNvSpPr txBox="1"/>
          <p:nvPr/>
        </p:nvSpPr>
        <p:spPr>
          <a:xfrm rot="279706">
            <a:off x="-225621" y="1956358"/>
            <a:ext cx="686571" cy="109284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900">
                <a:solidFill>
                  <a:srgbClr val="CC0000"/>
                </a:solidFill>
              </a:rPr>
              <a:t>?</a:t>
            </a:r>
            <a:endParaRPr sz="5900">
              <a:solidFill>
                <a:srgbClr val="CC0000"/>
              </a:solidFill>
            </a:endParaRPr>
          </a:p>
        </p:txBody>
      </p:sp>
      <p:pic>
        <p:nvPicPr>
          <p:cNvPr id="301" name="Google Shape;301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351250" y="3893569"/>
            <a:ext cx="1146750" cy="1173581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22"/>
          <p:cNvSpPr txBox="1"/>
          <p:nvPr/>
        </p:nvSpPr>
        <p:spPr>
          <a:xfrm flipH="1" rot="-1876488">
            <a:off x="408001" y="2971605"/>
            <a:ext cx="379086" cy="110808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0">
                <a:solidFill>
                  <a:srgbClr val="073763"/>
                </a:solidFill>
              </a:rPr>
              <a:t>!</a:t>
            </a:r>
            <a:endParaRPr sz="6000">
              <a:solidFill>
                <a:srgbClr val="073763"/>
              </a:solidFill>
            </a:endParaRPr>
          </a:p>
        </p:txBody>
      </p:sp>
      <p:sp>
        <p:nvSpPr>
          <p:cNvPr id="303" name="Google Shape;303;p22"/>
          <p:cNvSpPr/>
          <p:nvPr/>
        </p:nvSpPr>
        <p:spPr>
          <a:xfrm rot="-6598506">
            <a:off x="-122541" y="-54993"/>
            <a:ext cx="367083" cy="365187"/>
          </a:xfrm>
          <a:prstGeom prst="ellipse">
            <a:avLst/>
          </a:prstGeom>
          <a:solidFill>
            <a:srgbClr val="99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4" name="Google Shape;304;p22"/>
          <p:cNvSpPr/>
          <p:nvPr/>
        </p:nvSpPr>
        <p:spPr>
          <a:xfrm rot="-6598254">
            <a:off x="356866" y="1585673"/>
            <a:ext cx="481345" cy="468248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p22"/>
          <p:cNvSpPr txBox="1"/>
          <p:nvPr/>
        </p:nvSpPr>
        <p:spPr>
          <a:xfrm rot="994192">
            <a:off x="8119919" y="3372850"/>
            <a:ext cx="521768" cy="92336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800">
                <a:solidFill>
                  <a:srgbClr val="073763"/>
                </a:solidFill>
              </a:rPr>
              <a:t>!</a:t>
            </a:r>
            <a:endParaRPr/>
          </a:p>
        </p:txBody>
      </p:sp>
      <p:sp>
        <p:nvSpPr>
          <p:cNvPr id="306" name="Google Shape;306;p22"/>
          <p:cNvSpPr/>
          <p:nvPr/>
        </p:nvSpPr>
        <p:spPr>
          <a:xfrm rot="-6598088">
            <a:off x="8725498" y="265623"/>
            <a:ext cx="294292" cy="263356"/>
          </a:xfrm>
          <a:prstGeom prst="ellipse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07" name="Google Shape;307;p22"/>
          <p:cNvPicPr preferRelativeResize="0"/>
          <p:nvPr/>
        </p:nvPicPr>
        <p:blipFill rotWithShape="1">
          <a:blip r:embed="rId3">
            <a:alphaModFix/>
          </a:blip>
          <a:srcRect b="0" l="0" r="5829" t="0"/>
          <a:stretch/>
        </p:blipFill>
        <p:spPr>
          <a:xfrm rot="7906388">
            <a:off x="8240897" y="1225600"/>
            <a:ext cx="991906" cy="457575"/>
          </a:xfrm>
          <a:prstGeom prst="rect">
            <a:avLst/>
          </a:prstGeom>
          <a:noFill/>
          <a:ln>
            <a:noFill/>
          </a:ln>
        </p:spPr>
      </p:pic>
      <p:sp>
        <p:nvSpPr>
          <p:cNvPr id="308" name="Google Shape;308;p22"/>
          <p:cNvSpPr/>
          <p:nvPr/>
        </p:nvSpPr>
        <p:spPr>
          <a:xfrm rot="-6597214">
            <a:off x="1365520" y="4749681"/>
            <a:ext cx="447461" cy="46863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09" name="Google Shape;309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302271">
            <a:off x="3754175" y="-344152"/>
            <a:ext cx="631400" cy="675475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22"/>
          <p:cNvSpPr txBox="1"/>
          <p:nvPr/>
        </p:nvSpPr>
        <p:spPr>
          <a:xfrm rot="3886993">
            <a:off x="2317913" y="-459"/>
            <a:ext cx="701336" cy="110821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0">
                <a:solidFill>
                  <a:srgbClr val="CC0000"/>
                </a:solidFill>
              </a:rPr>
              <a:t>!</a:t>
            </a:r>
            <a:endParaRPr sz="2600">
              <a:solidFill>
                <a:srgbClr val="CC0000"/>
              </a:solidFill>
            </a:endParaRPr>
          </a:p>
        </p:txBody>
      </p:sp>
      <p:pic>
        <p:nvPicPr>
          <p:cNvPr id="311" name="Google Shape;311;p22"/>
          <p:cNvPicPr preferRelativeResize="0"/>
          <p:nvPr/>
        </p:nvPicPr>
        <p:blipFill rotWithShape="1">
          <a:blip r:embed="rId6">
            <a:alphaModFix/>
          </a:blip>
          <a:srcRect b="8590" l="5197" r="4091" t="10971"/>
          <a:stretch/>
        </p:blipFill>
        <p:spPr>
          <a:xfrm>
            <a:off x="295300" y="189275"/>
            <a:ext cx="1146750" cy="922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22"/>
          <p:cNvPicPr preferRelativeResize="0"/>
          <p:nvPr/>
        </p:nvPicPr>
        <p:blipFill rotWithShape="1">
          <a:blip r:embed="rId6">
            <a:alphaModFix/>
          </a:blip>
          <a:srcRect b="8590" l="5197" r="4091" t="10971"/>
          <a:stretch/>
        </p:blipFill>
        <p:spPr>
          <a:xfrm>
            <a:off x="5532100" y="4730244"/>
            <a:ext cx="759000" cy="61070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22"/>
          <p:cNvPicPr preferRelativeResize="0"/>
          <p:nvPr/>
        </p:nvPicPr>
        <p:blipFill rotWithShape="1">
          <a:blip r:embed="rId7">
            <a:alphaModFix/>
          </a:blip>
          <a:srcRect b="0" l="0" r="1671" t="10080"/>
          <a:stretch/>
        </p:blipFill>
        <p:spPr>
          <a:xfrm>
            <a:off x="7930938" y="2536513"/>
            <a:ext cx="899700" cy="675569"/>
          </a:xfrm>
          <a:prstGeom prst="rect">
            <a:avLst/>
          </a:prstGeom>
          <a:noFill/>
          <a:ln>
            <a:noFill/>
          </a:ln>
        </p:spPr>
      </p:pic>
      <p:sp>
        <p:nvSpPr>
          <p:cNvPr id="314" name="Google Shape;314;p22"/>
          <p:cNvSpPr txBox="1"/>
          <p:nvPr/>
        </p:nvSpPr>
        <p:spPr>
          <a:xfrm>
            <a:off x="969925" y="728925"/>
            <a:ext cx="5808000" cy="1077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900">
                <a:solidFill>
                  <a:srgbClr val="FFFFFF"/>
                </a:solidFill>
              </a:rPr>
              <a:t>Define Your Data Collection Methods </a:t>
            </a:r>
            <a:endParaRPr sz="100">
              <a:solidFill>
                <a:srgbClr val="FFFFFF"/>
              </a:solidFill>
            </a:endParaRPr>
          </a:p>
        </p:txBody>
      </p:sp>
      <p:pic>
        <p:nvPicPr>
          <p:cNvPr id="315" name="Google Shape;315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2236205">
            <a:off x="6485575" y="4167794"/>
            <a:ext cx="936000" cy="957906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22"/>
          <p:cNvSpPr txBox="1"/>
          <p:nvPr/>
        </p:nvSpPr>
        <p:spPr>
          <a:xfrm>
            <a:off x="443263" y="1828113"/>
            <a:ext cx="7176000" cy="375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700">
                <a:solidFill>
                  <a:schemeClr val="dk1"/>
                </a:solidFill>
              </a:rPr>
              <a:t>Qualitative Method :</a:t>
            </a:r>
            <a:endParaRPr b="1" sz="17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>
                <a:solidFill>
                  <a:schemeClr val="dk1"/>
                </a:solidFill>
              </a:rPr>
              <a:t>Qualitative research is flexible, feasible and subjected that is significant in sharing your opinions regarding the choices made for an effective research to be conducted. </a:t>
            </a:r>
            <a:endParaRPr sz="17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>
                <a:solidFill>
                  <a:schemeClr val="dk1"/>
                </a:solidFill>
              </a:rPr>
              <a:t>  </a:t>
            </a:r>
            <a:endParaRPr sz="1700">
              <a:solidFill>
                <a:schemeClr val="dk1"/>
              </a:solidFill>
            </a:endParaRPr>
          </a:p>
        </p:txBody>
      </p:sp>
      <p:pic>
        <p:nvPicPr>
          <p:cNvPr id="317" name="Google Shape;317;p2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999050" y="3985645"/>
            <a:ext cx="1002051" cy="9789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23"/>
          <p:cNvSpPr/>
          <p:nvPr/>
        </p:nvSpPr>
        <p:spPr>
          <a:xfrm rot="-6596014">
            <a:off x="-1794404" y="2134400"/>
            <a:ext cx="1037455" cy="1037455"/>
          </a:xfrm>
          <a:prstGeom prst="ellipse">
            <a:avLst/>
          </a:pr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Google Shape;323;p23"/>
          <p:cNvSpPr/>
          <p:nvPr/>
        </p:nvSpPr>
        <p:spPr>
          <a:xfrm rot="-6599135">
            <a:off x="-849191" y="1450070"/>
            <a:ext cx="592480" cy="592480"/>
          </a:xfrm>
          <a:prstGeom prst="ellipse">
            <a:avLst/>
          </a:prstGeom>
          <a:solidFill>
            <a:srgbClr val="1155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p23"/>
          <p:cNvSpPr/>
          <p:nvPr/>
        </p:nvSpPr>
        <p:spPr>
          <a:xfrm>
            <a:off x="2504750" y="4575400"/>
            <a:ext cx="1146900" cy="1173600"/>
          </a:xfrm>
          <a:prstGeom prst="ellipse">
            <a:avLst/>
          </a:prstGeom>
          <a:solidFill>
            <a:srgbClr val="073763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/>
          </a:p>
        </p:txBody>
      </p:sp>
      <p:sp>
        <p:nvSpPr>
          <p:cNvPr id="325" name="Google Shape;325;p23"/>
          <p:cNvSpPr/>
          <p:nvPr/>
        </p:nvSpPr>
        <p:spPr>
          <a:xfrm>
            <a:off x="6848050" y="-306825"/>
            <a:ext cx="1914900" cy="1914900"/>
          </a:xfrm>
          <a:prstGeom prst="donut">
            <a:avLst>
              <a:gd fmla="val 25000" name="adj"/>
            </a:avLst>
          </a:prstGeom>
          <a:solidFill>
            <a:srgbClr val="1C4587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26" name="Google Shape;326;p23"/>
          <p:cNvPicPr preferRelativeResize="0"/>
          <p:nvPr/>
        </p:nvPicPr>
        <p:blipFill rotWithShape="1">
          <a:blip r:embed="rId3">
            <a:alphaModFix/>
          </a:blip>
          <a:srcRect b="0" l="0" r="24282" t="0"/>
          <a:stretch/>
        </p:blipFill>
        <p:spPr>
          <a:xfrm flipH="1" rot="3540337">
            <a:off x="3451897" y="4603280"/>
            <a:ext cx="870083" cy="499192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p23"/>
          <p:cNvSpPr txBox="1"/>
          <p:nvPr/>
        </p:nvSpPr>
        <p:spPr>
          <a:xfrm rot="279706">
            <a:off x="-225621" y="1956358"/>
            <a:ext cx="686571" cy="109284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900">
                <a:solidFill>
                  <a:srgbClr val="CC0000"/>
                </a:solidFill>
              </a:rPr>
              <a:t>?</a:t>
            </a:r>
            <a:endParaRPr sz="5900">
              <a:solidFill>
                <a:srgbClr val="CC0000"/>
              </a:solidFill>
            </a:endParaRPr>
          </a:p>
        </p:txBody>
      </p:sp>
      <p:pic>
        <p:nvPicPr>
          <p:cNvPr id="328" name="Google Shape;328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351250" y="3893569"/>
            <a:ext cx="1146750" cy="1173581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23"/>
          <p:cNvSpPr txBox="1"/>
          <p:nvPr/>
        </p:nvSpPr>
        <p:spPr>
          <a:xfrm flipH="1" rot="-1876488">
            <a:off x="408001" y="2971605"/>
            <a:ext cx="379086" cy="110808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0">
                <a:solidFill>
                  <a:srgbClr val="073763"/>
                </a:solidFill>
              </a:rPr>
              <a:t>!</a:t>
            </a:r>
            <a:endParaRPr sz="6000">
              <a:solidFill>
                <a:srgbClr val="073763"/>
              </a:solidFill>
            </a:endParaRPr>
          </a:p>
        </p:txBody>
      </p:sp>
      <p:sp>
        <p:nvSpPr>
          <p:cNvPr id="330" name="Google Shape;330;p23"/>
          <p:cNvSpPr/>
          <p:nvPr/>
        </p:nvSpPr>
        <p:spPr>
          <a:xfrm rot="-6598506">
            <a:off x="-122541" y="-54993"/>
            <a:ext cx="367083" cy="365187"/>
          </a:xfrm>
          <a:prstGeom prst="ellipse">
            <a:avLst/>
          </a:prstGeom>
          <a:solidFill>
            <a:srgbClr val="99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1" name="Google Shape;331;p23"/>
          <p:cNvSpPr/>
          <p:nvPr/>
        </p:nvSpPr>
        <p:spPr>
          <a:xfrm rot="-6598254">
            <a:off x="356866" y="1585673"/>
            <a:ext cx="481345" cy="468248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2" name="Google Shape;332;p23"/>
          <p:cNvSpPr txBox="1"/>
          <p:nvPr/>
        </p:nvSpPr>
        <p:spPr>
          <a:xfrm rot="994192">
            <a:off x="8119919" y="3372850"/>
            <a:ext cx="521768" cy="92336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800">
                <a:solidFill>
                  <a:srgbClr val="073763"/>
                </a:solidFill>
              </a:rPr>
              <a:t>!</a:t>
            </a:r>
            <a:endParaRPr/>
          </a:p>
        </p:txBody>
      </p:sp>
      <p:sp>
        <p:nvSpPr>
          <p:cNvPr id="333" name="Google Shape;333;p23"/>
          <p:cNvSpPr/>
          <p:nvPr/>
        </p:nvSpPr>
        <p:spPr>
          <a:xfrm rot="-6598088">
            <a:off x="8725498" y="265623"/>
            <a:ext cx="294292" cy="263356"/>
          </a:xfrm>
          <a:prstGeom prst="ellipse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34" name="Google Shape;334;p23"/>
          <p:cNvPicPr preferRelativeResize="0"/>
          <p:nvPr/>
        </p:nvPicPr>
        <p:blipFill rotWithShape="1">
          <a:blip r:embed="rId3">
            <a:alphaModFix/>
          </a:blip>
          <a:srcRect b="0" l="0" r="5829" t="0"/>
          <a:stretch/>
        </p:blipFill>
        <p:spPr>
          <a:xfrm rot="7906388">
            <a:off x="8240897" y="1225600"/>
            <a:ext cx="991906" cy="457575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23"/>
          <p:cNvSpPr/>
          <p:nvPr/>
        </p:nvSpPr>
        <p:spPr>
          <a:xfrm rot="-6597214">
            <a:off x="1365520" y="4749681"/>
            <a:ext cx="447461" cy="46863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36" name="Google Shape;336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302271">
            <a:off x="3754175" y="-344152"/>
            <a:ext cx="631400" cy="675475"/>
          </a:xfrm>
          <a:prstGeom prst="rect">
            <a:avLst/>
          </a:prstGeom>
          <a:noFill/>
          <a:ln>
            <a:noFill/>
          </a:ln>
        </p:spPr>
      </p:pic>
      <p:sp>
        <p:nvSpPr>
          <p:cNvPr id="337" name="Google Shape;337;p23"/>
          <p:cNvSpPr txBox="1"/>
          <p:nvPr/>
        </p:nvSpPr>
        <p:spPr>
          <a:xfrm rot="3886993">
            <a:off x="2317913" y="-459"/>
            <a:ext cx="701336" cy="110821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0">
                <a:solidFill>
                  <a:srgbClr val="CC0000"/>
                </a:solidFill>
              </a:rPr>
              <a:t>!</a:t>
            </a:r>
            <a:endParaRPr sz="2600">
              <a:solidFill>
                <a:srgbClr val="CC0000"/>
              </a:solidFill>
            </a:endParaRPr>
          </a:p>
        </p:txBody>
      </p:sp>
      <p:pic>
        <p:nvPicPr>
          <p:cNvPr id="338" name="Google Shape;338;p23"/>
          <p:cNvPicPr preferRelativeResize="0"/>
          <p:nvPr/>
        </p:nvPicPr>
        <p:blipFill rotWithShape="1">
          <a:blip r:embed="rId6">
            <a:alphaModFix/>
          </a:blip>
          <a:srcRect b="8590" l="5197" r="4091" t="10971"/>
          <a:stretch/>
        </p:blipFill>
        <p:spPr>
          <a:xfrm>
            <a:off x="295300" y="189275"/>
            <a:ext cx="1146750" cy="922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p23"/>
          <p:cNvPicPr preferRelativeResize="0"/>
          <p:nvPr/>
        </p:nvPicPr>
        <p:blipFill rotWithShape="1">
          <a:blip r:embed="rId6">
            <a:alphaModFix/>
          </a:blip>
          <a:srcRect b="8590" l="5197" r="4091" t="10971"/>
          <a:stretch/>
        </p:blipFill>
        <p:spPr>
          <a:xfrm>
            <a:off x="5532100" y="4730244"/>
            <a:ext cx="759000" cy="61070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Google Shape;340;p23"/>
          <p:cNvPicPr preferRelativeResize="0"/>
          <p:nvPr/>
        </p:nvPicPr>
        <p:blipFill rotWithShape="1">
          <a:blip r:embed="rId7">
            <a:alphaModFix/>
          </a:blip>
          <a:srcRect b="0" l="0" r="1671" t="10080"/>
          <a:stretch/>
        </p:blipFill>
        <p:spPr>
          <a:xfrm>
            <a:off x="7930938" y="2536513"/>
            <a:ext cx="899700" cy="675569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23"/>
          <p:cNvSpPr txBox="1"/>
          <p:nvPr/>
        </p:nvSpPr>
        <p:spPr>
          <a:xfrm>
            <a:off x="969925" y="728925"/>
            <a:ext cx="5808000" cy="1077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900">
                <a:solidFill>
                  <a:srgbClr val="FFFFFF"/>
                </a:solidFill>
              </a:rPr>
              <a:t>Define Your Data Collection Methods </a:t>
            </a:r>
            <a:endParaRPr sz="100">
              <a:solidFill>
                <a:srgbClr val="FFFFFF"/>
              </a:solidFill>
            </a:endParaRPr>
          </a:p>
        </p:txBody>
      </p:sp>
      <p:pic>
        <p:nvPicPr>
          <p:cNvPr id="342" name="Google Shape;342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2236205">
            <a:off x="6485575" y="4167794"/>
            <a:ext cx="936000" cy="957906"/>
          </a:xfrm>
          <a:prstGeom prst="rect">
            <a:avLst/>
          </a:prstGeom>
          <a:noFill/>
          <a:ln>
            <a:noFill/>
          </a:ln>
        </p:spPr>
      </p:pic>
      <p:sp>
        <p:nvSpPr>
          <p:cNvPr id="343" name="Google Shape;343;p23"/>
          <p:cNvSpPr txBox="1"/>
          <p:nvPr/>
        </p:nvSpPr>
        <p:spPr>
          <a:xfrm>
            <a:off x="443263" y="1828113"/>
            <a:ext cx="7176000" cy="375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700">
                <a:solidFill>
                  <a:schemeClr val="dk1"/>
                </a:solidFill>
              </a:rPr>
              <a:t>Qualitative Method :</a:t>
            </a:r>
            <a:endParaRPr b="1" sz="17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>
                <a:solidFill>
                  <a:schemeClr val="dk1"/>
                </a:solidFill>
              </a:rPr>
              <a:t>Qualitative research is flexible, feasible and subjected that is significant in sharing your opinions regarding the choices made for an effective research to be conducted. </a:t>
            </a:r>
            <a:endParaRPr sz="17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>
                <a:solidFill>
                  <a:schemeClr val="dk1"/>
                </a:solidFill>
              </a:rPr>
              <a:t>  </a:t>
            </a:r>
            <a:endParaRPr sz="1700">
              <a:solidFill>
                <a:schemeClr val="dk1"/>
              </a:solidFill>
            </a:endParaRPr>
          </a:p>
        </p:txBody>
      </p:sp>
      <p:pic>
        <p:nvPicPr>
          <p:cNvPr id="344" name="Google Shape;344;p2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999050" y="3985645"/>
            <a:ext cx="1002051" cy="9789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24"/>
          <p:cNvSpPr/>
          <p:nvPr/>
        </p:nvSpPr>
        <p:spPr>
          <a:xfrm rot="-6596014">
            <a:off x="-1794404" y="2134400"/>
            <a:ext cx="1037455" cy="1037455"/>
          </a:xfrm>
          <a:prstGeom prst="ellipse">
            <a:avLst/>
          </a:pr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0" name="Google Shape;350;p24"/>
          <p:cNvSpPr/>
          <p:nvPr/>
        </p:nvSpPr>
        <p:spPr>
          <a:xfrm rot="-6599135">
            <a:off x="-849191" y="1450070"/>
            <a:ext cx="592480" cy="592480"/>
          </a:xfrm>
          <a:prstGeom prst="ellipse">
            <a:avLst/>
          </a:prstGeom>
          <a:solidFill>
            <a:srgbClr val="1155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1" name="Google Shape;351;p24"/>
          <p:cNvSpPr/>
          <p:nvPr/>
        </p:nvSpPr>
        <p:spPr>
          <a:xfrm>
            <a:off x="2504750" y="4575400"/>
            <a:ext cx="1146900" cy="1173600"/>
          </a:xfrm>
          <a:prstGeom prst="ellipse">
            <a:avLst/>
          </a:prstGeom>
          <a:solidFill>
            <a:srgbClr val="073763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/>
          </a:p>
        </p:txBody>
      </p:sp>
      <p:sp>
        <p:nvSpPr>
          <p:cNvPr id="352" name="Google Shape;352;p24"/>
          <p:cNvSpPr/>
          <p:nvPr/>
        </p:nvSpPr>
        <p:spPr>
          <a:xfrm>
            <a:off x="6848050" y="-306825"/>
            <a:ext cx="1914900" cy="1914900"/>
          </a:xfrm>
          <a:prstGeom prst="donut">
            <a:avLst>
              <a:gd fmla="val 25000" name="adj"/>
            </a:avLst>
          </a:prstGeom>
          <a:solidFill>
            <a:srgbClr val="1C4587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53" name="Google Shape;353;p24"/>
          <p:cNvPicPr preferRelativeResize="0"/>
          <p:nvPr/>
        </p:nvPicPr>
        <p:blipFill rotWithShape="1">
          <a:blip r:embed="rId3">
            <a:alphaModFix/>
          </a:blip>
          <a:srcRect b="0" l="0" r="24282" t="0"/>
          <a:stretch/>
        </p:blipFill>
        <p:spPr>
          <a:xfrm flipH="1" rot="3540337">
            <a:off x="3451897" y="4603280"/>
            <a:ext cx="870083" cy="499192"/>
          </a:xfrm>
          <a:prstGeom prst="rect">
            <a:avLst/>
          </a:prstGeom>
          <a:noFill/>
          <a:ln>
            <a:noFill/>
          </a:ln>
        </p:spPr>
      </p:pic>
      <p:sp>
        <p:nvSpPr>
          <p:cNvPr id="354" name="Google Shape;354;p24"/>
          <p:cNvSpPr txBox="1"/>
          <p:nvPr/>
        </p:nvSpPr>
        <p:spPr>
          <a:xfrm rot="279706">
            <a:off x="-225621" y="1956358"/>
            <a:ext cx="686571" cy="109284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900">
                <a:solidFill>
                  <a:srgbClr val="CC0000"/>
                </a:solidFill>
              </a:rPr>
              <a:t>?</a:t>
            </a:r>
            <a:endParaRPr sz="5900">
              <a:solidFill>
                <a:srgbClr val="CC0000"/>
              </a:solidFill>
            </a:endParaRPr>
          </a:p>
        </p:txBody>
      </p:sp>
      <p:pic>
        <p:nvPicPr>
          <p:cNvPr id="355" name="Google Shape;355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351250" y="3893569"/>
            <a:ext cx="1146750" cy="1173581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24"/>
          <p:cNvSpPr txBox="1"/>
          <p:nvPr/>
        </p:nvSpPr>
        <p:spPr>
          <a:xfrm flipH="1" rot="-1876488">
            <a:off x="408001" y="2971605"/>
            <a:ext cx="379086" cy="110808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0">
                <a:solidFill>
                  <a:srgbClr val="073763"/>
                </a:solidFill>
              </a:rPr>
              <a:t>!</a:t>
            </a:r>
            <a:endParaRPr sz="6000">
              <a:solidFill>
                <a:srgbClr val="073763"/>
              </a:solidFill>
            </a:endParaRPr>
          </a:p>
        </p:txBody>
      </p:sp>
      <p:sp>
        <p:nvSpPr>
          <p:cNvPr id="357" name="Google Shape;357;p24"/>
          <p:cNvSpPr/>
          <p:nvPr/>
        </p:nvSpPr>
        <p:spPr>
          <a:xfrm rot="-6598506">
            <a:off x="-122541" y="-54993"/>
            <a:ext cx="367083" cy="365187"/>
          </a:xfrm>
          <a:prstGeom prst="ellipse">
            <a:avLst/>
          </a:prstGeom>
          <a:solidFill>
            <a:srgbClr val="99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8" name="Google Shape;358;p24"/>
          <p:cNvSpPr/>
          <p:nvPr/>
        </p:nvSpPr>
        <p:spPr>
          <a:xfrm rot="-6598254">
            <a:off x="356866" y="1585673"/>
            <a:ext cx="481345" cy="468248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9" name="Google Shape;359;p24"/>
          <p:cNvSpPr txBox="1"/>
          <p:nvPr/>
        </p:nvSpPr>
        <p:spPr>
          <a:xfrm rot="994192">
            <a:off x="8119919" y="3372850"/>
            <a:ext cx="521768" cy="92336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800">
                <a:solidFill>
                  <a:srgbClr val="073763"/>
                </a:solidFill>
              </a:rPr>
              <a:t>!</a:t>
            </a:r>
            <a:endParaRPr/>
          </a:p>
        </p:txBody>
      </p:sp>
      <p:sp>
        <p:nvSpPr>
          <p:cNvPr id="360" name="Google Shape;360;p24"/>
          <p:cNvSpPr/>
          <p:nvPr/>
        </p:nvSpPr>
        <p:spPr>
          <a:xfrm rot="-6598088">
            <a:off x="8725498" y="265623"/>
            <a:ext cx="294292" cy="263356"/>
          </a:xfrm>
          <a:prstGeom prst="ellipse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61" name="Google Shape;361;p24"/>
          <p:cNvPicPr preferRelativeResize="0"/>
          <p:nvPr/>
        </p:nvPicPr>
        <p:blipFill rotWithShape="1">
          <a:blip r:embed="rId3">
            <a:alphaModFix/>
          </a:blip>
          <a:srcRect b="0" l="0" r="5829" t="0"/>
          <a:stretch/>
        </p:blipFill>
        <p:spPr>
          <a:xfrm rot="7906388">
            <a:off x="8240897" y="1225600"/>
            <a:ext cx="991906" cy="457575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p24"/>
          <p:cNvSpPr/>
          <p:nvPr/>
        </p:nvSpPr>
        <p:spPr>
          <a:xfrm rot="-6597214">
            <a:off x="1365520" y="4749681"/>
            <a:ext cx="447461" cy="46863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63" name="Google Shape;363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302271">
            <a:off x="3754175" y="-344152"/>
            <a:ext cx="631400" cy="675475"/>
          </a:xfrm>
          <a:prstGeom prst="rect">
            <a:avLst/>
          </a:prstGeom>
          <a:noFill/>
          <a:ln>
            <a:noFill/>
          </a:ln>
        </p:spPr>
      </p:pic>
      <p:sp>
        <p:nvSpPr>
          <p:cNvPr id="364" name="Google Shape;364;p24"/>
          <p:cNvSpPr txBox="1"/>
          <p:nvPr/>
        </p:nvSpPr>
        <p:spPr>
          <a:xfrm rot="3886993">
            <a:off x="2317913" y="-459"/>
            <a:ext cx="701336" cy="110821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0">
                <a:solidFill>
                  <a:srgbClr val="CC0000"/>
                </a:solidFill>
              </a:rPr>
              <a:t>!</a:t>
            </a:r>
            <a:endParaRPr sz="2600">
              <a:solidFill>
                <a:srgbClr val="CC0000"/>
              </a:solidFill>
            </a:endParaRPr>
          </a:p>
        </p:txBody>
      </p:sp>
      <p:pic>
        <p:nvPicPr>
          <p:cNvPr id="365" name="Google Shape;365;p24"/>
          <p:cNvPicPr preferRelativeResize="0"/>
          <p:nvPr/>
        </p:nvPicPr>
        <p:blipFill rotWithShape="1">
          <a:blip r:embed="rId6">
            <a:alphaModFix/>
          </a:blip>
          <a:srcRect b="8590" l="5197" r="4091" t="10971"/>
          <a:stretch/>
        </p:blipFill>
        <p:spPr>
          <a:xfrm>
            <a:off x="295300" y="189275"/>
            <a:ext cx="1146750" cy="922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366" name="Google Shape;366;p24"/>
          <p:cNvPicPr preferRelativeResize="0"/>
          <p:nvPr/>
        </p:nvPicPr>
        <p:blipFill rotWithShape="1">
          <a:blip r:embed="rId6">
            <a:alphaModFix/>
          </a:blip>
          <a:srcRect b="8590" l="5197" r="4091" t="10971"/>
          <a:stretch/>
        </p:blipFill>
        <p:spPr>
          <a:xfrm>
            <a:off x="5532100" y="4730244"/>
            <a:ext cx="759000" cy="61070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Google Shape;367;p24"/>
          <p:cNvPicPr preferRelativeResize="0"/>
          <p:nvPr/>
        </p:nvPicPr>
        <p:blipFill rotWithShape="1">
          <a:blip r:embed="rId7">
            <a:alphaModFix/>
          </a:blip>
          <a:srcRect b="0" l="0" r="1671" t="10080"/>
          <a:stretch/>
        </p:blipFill>
        <p:spPr>
          <a:xfrm>
            <a:off x="7930938" y="2536513"/>
            <a:ext cx="899700" cy="675569"/>
          </a:xfrm>
          <a:prstGeom prst="rect">
            <a:avLst/>
          </a:prstGeom>
          <a:noFill/>
          <a:ln>
            <a:noFill/>
          </a:ln>
        </p:spPr>
      </p:pic>
      <p:sp>
        <p:nvSpPr>
          <p:cNvPr id="368" name="Google Shape;368;p24"/>
          <p:cNvSpPr txBox="1"/>
          <p:nvPr/>
        </p:nvSpPr>
        <p:spPr>
          <a:xfrm>
            <a:off x="1127263" y="1107288"/>
            <a:ext cx="5808000" cy="6312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900">
                <a:solidFill>
                  <a:srgbClr val="FFFFFF"/>
                </a:solidFill>
              </a:rPr>
              <a:t>Explain Your Data Analysis  </a:t>
            </a:r>
            <a:endParaRPr sz="100">
              <a:solidFill>
                <a:srgbClr val="FFFFFF"/>
              </a:solidFill>
            </a:endParaRPr>
          </a:p>
        </p:txBody>
      </p:sp>
      <p:pic>
        <p:nvPicPr>
          <p:cNvPr id="369" name="Google Shape;369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2236205">
            <a:off x="6485575" y="4167794"/>
            <a:ext cx="936000" cy="957906"/>
          </a:xfrm>
          <a:prstGeom prst="rect">
            <a:avLst/>
          </a:prstGeom>
          <a:noFill/>
          <a:ln>
            <a:noFill/>
          </a:ln>
        </p:spPr>
      </p:pic>
      <p:sp>
        <p:nvSpPr>
          <p:cNvPr id="370" name="Google Shape;370;p24"/>
          <p:cNvSpPr txBox="1"/>
          <p:nvPr/>
        </p:nvSpPr>
        <p:spPr>
          <a:xfrm>
            <a:off x="846513" y="2004300"/>
            <a:ext cx="7176000" cy="19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❖"/>
            </a:pPr>
            <a:r>
              <a:rPr lang="en-GB" sz="1700">
                <a:solidFill>
                  <a:schemeClr val="dk1"/>
                </a:solidFill>
              </a:rPr>
              <a:t>Your methodology should then direct towards how the data was processed and examined. 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❖"/>
            </a:pPr>
            <a:r>
              <a:rPr lang="en-GB" sz="1700">
                <a:solidFill>
                  <a:schemeClr val="dk1"/>
                </a:solidFill>
              </a:rPr>
              <a:t>At this point it does not require more detail rather the focus should be more towards discussing about the results and findings that will be acquired.</a:t>
            </a:r>
            <a:endParaRPr sz="17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</p:txBody>
      </p:sp>
      <p:pic>
        <p:nvPicPr>
          <p:cNvPr id="371" name="Google Shape;371;p2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999050" y="3985645"/>
            <a:ext cx="1002051" cy="9789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25"/>
          <p:cNvSpPr/>
          <p:nvPr/>
        </p:nvSpPr>
        <p:spPr>
          <a:xfrm rot="-6596014">
            <a:off x="-1794404" y="2134400"/>
            <a:ext cx="1037455" cy="1037455"/>
          </a:xfrm>
          <a:prstGeom prst="ellipse">
            <a:avLst/>
          </a:pr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7" name="Google Shape;377;p25"/>
          <p:cNvSpPr/>
          <p:nvPr/>
        </p:nvSpPr>
        <p:spPr>
          <a:xfrm rot="-6599135">
            <a:off x="-849191" y="1450070"/>
            <a:ext cx="592480" cy="592480"/>
          </a:xfrm>
          <a:prstGeom prst="ellipse">
            <a:avLst/>
          </a:prstGeom>
          <a:solidFill>
            <a:srgbClr val="1155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8" name="Google Shape;378;p25"/>
          <p:cNvSpPr/>
          <p:nvPr/>
        </p:nvSpPr>
        <p:spPr>
          <a:xfrm>
            <a:off x="2504750" y="4575400"/>
            <a:ext cx="1146900" cy="1173600"/>
          </a:xfrm>
          <a:prstGeom prst="ellipse">
            <a:avLst/>
          </a:prstGeom>
          <a:solidFill>
            <a:srgbClr val="073763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/>
          </a:p>
        </p:txBody>
      </p:sp>
      <p:sp>
        <p:nvSpPr>
          <p:cNvPr id="379" name="Google Shape;379;p25"/>
          <p:cNvSpPr/>
          <p:nvPr/>
        </p:nvSpPr>
        <p:spPr>
          <a:xfrm>
            <a:off x="6848050" y="-306825"/>
            <a:ext cx="1914900" cy="1914900"/>
          </a:xfrm>
          <a:prstGeom prst="donut">
            <a:avLst>
              <a:gd fmla="val 25000" name="adj"/>
            </a:avLst>
          </a:prstGeom>
          <a:solidFill>
            <a:srgbClr val="1C4587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80" name="Google Shape;380;p25"/>
          <p:cNvPicPr preferRelativeResize="0"/>
          <p:nvPr/>
        </p:nvPicPr>
        <p:blipFill rotWithShape="1">
          <a:blip r:embed="rId3">
            <a:alphaModFix/>
          </a:blip>
          <a:srcRect b="0" l="0" r="24282" t="0"/>
          <a:stretch/>
        </p:blipFill>
        <p:spPr>
          <a:xfrm flipH="1" rot="3540337">
            <a:off x="3451897" y="4603280"/>
            <a:ext cx="870083" cy="499192"/>
          </a:xfrm>
          <a:prstGeom prst="rect">
            <a:avLst/>
          </a:prstGeom>
          <a:noFill/>
          <a:ln>
            <a:noFill/>
          </a:ln>
        </p:spPr>
      </p:pic>
      <p:sp>
        <p:nvSpPr>
          <p:cNvPr id="381" name="Google Shape;381;p25"/>
          <p:cNvSpPr txBox="1"/>
          <p:nvPr/>
        </p:nvSpPr>
        <p:spPr>
          <a:xfrm rot="279706">
            <a:off x="-225621" y="1956358"/>
            <a:ext cx="686571" cy="109284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900">
                <a:solidFill>
                  <a:srgbClr val="CC0000"/>
                </a:solidFill>
              </a:rPr>
              <a:t>?</a:t>
            </a:r>
            <a:endParaRPr sz="5900">
              <a:solidFill>
                <a:srgbClr val="CC0000"/>
              </a:solidFill>
            </a:endParaRPr>
          </a:p>
        </p:txBody>
      </p:sp>
      <p:pic>
        <p:nvPicPr>
          <p:cNvPr id="382" name="Google Shape;382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351250" y="3893569"/>
            <a:ext cx="1146750" cy="1173581"/>
          </a:xfrm>
          <a:prstGeom prst="rect">
            <a:avLst/>
          </a:prstGeom>
          <a:noFill/>
          <a:ln>
            <a:noFill/>
          </a:ln>
        </p:spPr>
      </p:pic>
      <p:sp>
        <p:nvSpPr>
          <p:cNvPr id="383" name="Google Shape;383;p25"/>
          <p:cNvSpPr txBox="1"/>
          <p:nvPr/>
        </p:nvSpPr>
        <p:spPr>
          <a:xfrm flipH="1" rot="-1876488">
            <a:off x="408001" y="2971605"/>
            <a:ext cx="379086" cy="110808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0">
                <a:solidFill>
                  <a:srgbClr val="073763"/>
                </a:solidFill>
              </a:rPr>
              <a:t>!</a:t>
            </a:r>
            <a:endParaRPr sz="6000">
              <a:solidFill>
                <a:srgbClr val="073763"/>
              </a:solidFill>
            </a:endParaRPr>
          </a:p>
        </p:txBody>
      </p:sp>
      <p:sp>
        <p:nvSpPr>
          <p:cNvPr id="384" name="Google Shape;384;p25"/>
          <p:cNvSpPr/>
          <p:nvPr/>
        </p:nvSpPr>
        <p:spPr>
          <a:xfrm rot="-6598506">
            <a:off x="-122541" y="-54993"/>
            <a:ext cx="367083" cy="365187"/>
          </a:xfrm>
          <a:prstGeom prst="ellipse">
            <a:avLst/>
          </a:prstGeom>
          <a:solidFill>
            <a:srgbClr val="99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5" name="Google Shape;385;p25"/>
          <p:cNvSpPr/>
          <p:nvPr/>
        </p:nvSpPr>
        <p:spPr>
          <a:xfrm rot="-6598254">
            <a:off x="356866" y="1585673"/>
            <a:ext cx="481345" cy="468248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6" name="Google Shape;386;p25"/>
          <p:cNvSpPr txBox="1"/>
          <p:nvPr/>
        </p:nvSpPr>
        <p:spPr>
          <a:xfrm rot="994192">
            <a:off x="8119919" y="3372850"/>
            <a:ext cx="521768" cy="92336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800">
                <a:solidFill>
                  <a:srgbClr val="073763"/>
                </a:solidFill>
              </a:rPr>
              <a:t>!</a:t>
            </a:r>
            <a:endParaRPr/>
          </a:p>
        </p:txBody>
      </p:sp>
      <p:sp>
        <p:nvSpPr>
          <p:cNvPr id="387" name="Google Shape;387;p25"/>
          <p:cNvSpPr/>
          <p:nvPr/>
        </p:nvSpPr>
        <p:spPr>
          <a:xfrm rot="-6598088">
            <a:off x="8725498" y="265623"/>
            <a:ext cx="294292" cy="263356"/>
          </a:xfrm>
          <a:prstGeom prst="ellipse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88" name="Google Shape;388;p25"/>
          <p:cNvPicPr preferRelativeResize="0"/>
          <p:nvPr/>
        </p:nvPicPr>
        <p:blipFill rotWithShape="1">
          <a:blip r:embed="rId3">
            <a:alphaModFix/>
          </a:blip>
          <a:srcRect b="0" l="0" r="5829" t="0"/>
          <a:stretch/>
        </p:blipFill>
        <p:spPr>
          <a:xfrm rot="7906388">
            <a:off x="8240897" y="1225600"/>
            <a:ext cx="991906" cy="457575"/>
          </a:xfrm>
          <a:prstGeom prst="rect">
            <a:avLst/>
          </a:prstGeom>
          <a:noFill/>
          <a:ln>
            <a:noFill/>
          </a:ln>
        </p:spPr>
      </p:pic>
      <p:sp>
        <p:nvSpPr>
          <p:cNvPr id="389" name="Google Shape;389;p25"/>
          <p:cNvSpPr/>
          <p:nvPr/>
        </p:nvSpPr>
        <p:spPr>
          <a:xfrm rot="-6597214">
            <a:off x="1365520" y="4749681"/>
            <a:ext cx="447461" cy="46863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90" name="Google Shape;390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302271">
            <a:off x="3754175" y="-344152"/>
            <a:ext cx="631400" cy="675475"/>
          </a:xfrm>
          <a:prstGeom prst="rect">
            <a:avLst/>
          </a:prstGeom>
          <a:noFill/>
          <a:ln>
            <a:noFill/>
          </a:ln>
        </p:spPr>
      </p:pic>
      <p:sp>
        <p:nvSpPr>
          <p:cNvPr id="391" name="Google Shape;391;p25"/>
          <p:cNvSpPr txBox="1"/>
          <p:nvPr/>
        </p:nvSpPr>
        <p:spPr>
          <a:xfrm rot="3886993">
            <a:off x="2317913" y="-459"/>
            <a:ext cx="701336" cy="110821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0">
                <a:solidFill>
                  <a:srgbClr val="CC0000"/>
                </a:solidFill>
              </a:rPr>
              <a:t>!</a:t>
            </a:r>
            <a:endParaRPr sz="2600">
              <a:solidFill>
                <a:srgbClr val="CC0000"/>
              </a:solidFill>
            </a:endParaRPr>
          </a:p>
        </p:txBody>
      </p:sp>
      <p:pic>
        <p:nvPicPr>
          <p:cNvPr id="392" name="Google Shape;392;p25"/>
          <p:cNvPicPr preferRelativeResize="0"/>
          <p:nvPr/>
        </p:nvPicPr>
        <p:blipFill rotWithShape="1">
          <a:blip r:embed="rId6">
            <a:alphaModFix/>
          </a:blip>
          <a:srcRect b="8590" l="5197" r="4091" t="10971"/>
          <a:stretch/>
        </p:blipFill>
        <p:spPr>
          <a:xfrm>
            <a:off x="295300" y="189275"/>
            <a:ext cx="1146750" cy="922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393" name="Google Shape;393;p25"/>
          <p:cNvPicPr preferRelativeResize="0"/>
          <p:nvPr/>
        </p:nvPicPr>
        <p:blipFill rotWithShape="1">
          <a:blip r:embed="rId6">
            <a:alphaModFix/>
          </a:blip>
          <a:srcRect b="8590" l="5197" r="4091" t="10971"/>
          <a:stretch/>
        </p:blipFill>
        <p:spPr>
          <a:xfrm>
            <a:off x="5532100" y="4730244"/>
            <a:ext cx="759000" cy="61070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4" name="Google Shape;394;p25"/>
          <p:cNvPicPr preferRelativeResize="0"/>
          <p:nvPr/>
        </p:nvPicPr>
        <p:blipFill rotWithShape="1">
          <a:blip r:embed="rId7">
            <a:alphaModFix/>
          </a:blip>
          <a:srcRect b="0" l="0" r="1671" t="10080"/>
          <a:stretch/>
        </p:blipFill>
        <p:spPr>
          <a:xfrm>
            <a:off x="7930938" y="2536513"/>
            <a:ext cx="899700" cy="675569"/>
          </a:xfrm>
          <a:prstGeom prst="rect">
            <a:avLst/>
          </a:prstGeom>
          <a:noFill/>
          <a:ln>
            <a:noFill/>
          </a:ln>
        </p:spPr>
      </p:pic>
      <p:sp>
        <p:nvSpPr>
          <p:cNvPr id="395" name="Google Shape;395;p25"/>
          <p:cNvSpPr txBox="1"/>
          <p:nvPr/>
        </p:nvSpPr>
        <p:spPr>
          <a:xfrm>
            <a:off x="1127250" y="830000"/>
            <a:ext cx="5808000" cy="1077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900">
                <a:solidFill>
                  <a:srgbClr val="FFFFFF"/>
                </a:solidFill>
              </a:rPr>
              <a:t>Evaluate &amp; Justify Your Methodological Choices   </a:t>
            </a:r>
            <a:endParaRPr sz="100">
              <a:solidFill>
                <a:srgbClr val="FFFFFF"/>
              </a:solidFill>
            </a:endParaRPr>
          </a:p>
        </p:txBody>
      </p:sp>
      <p:pic>
        <p:nvPicPr>
          <p:cNvPr id="396" name="Google Shape;396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2236205">
            <a:off x="6485575" y="4167794"/>
            <a:ext cx="936000" cy="957906"/>
          </a:xfrm>
          <a:prstGeom prst="rect">
            <a:avLst/>
          </a:prstGeom>
          <a:noFill/>
          <a:ln>
            <a:noFill/>
          </a:ln>
        </p:spPr>
      </p:pic>
      <p:sp>
        <p:nvSpPr>
          <p:cNvPr id="397" name="Google Shape;397;p25"/>
          <p:cNvSpPr txBox="1"/>
          <p:nvPr/>
        </p:nvSpPr>
        <p:spPr>
          <a:xfrm>
            <a:off x="795488" y="2115450"/>
            <a:ext cx="7176000" cy="225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❖"/>
            </a:pPr>
            <a:r>
              <a:rPr lang="en-GB" sz="1700">
                <a:solidFill>
                  <a:schemeClr val="dk1"/>
                </a:solidFill>
              </a:rPr>
              <a:t>The methodology should provide the rationale of choosing the specific method particularly is the standard method has not been opted. 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❖"/>
            </a:pPr>
            <a:r>
              <a:rPr lang="en-GB" sz="1700">
                <a:solidFill>
                  <a:schemeClr val="dk1"/>
                </a:solidFill>
              </a:rPr>
              <a:t>You should provide discussion regarding the methods that were not opted and highlight why the method that have been choose will contribute in developing new knowledge and understanding. </a:t>
            </a:r>
            <a:endParaRPr sz="17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</p:txBody>
      </p:sp>
      <p:pic>
        <p:nvPicPr>
          <p:cNvPr id="398" name="Google Shape;398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999050" y="3985645"/>
            <a:ext cx="1002051" cy="9789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26"/>
          <p:cNvSpPr/>
          <p:nvPr/>
        </p:nvSpPr>
        <p:spPr>
          <a:xfrm rot="-6596014">
            <a:off x="-1794404" y="2134400"/>
            <a:ext cx="1037455" cy="1037455"/>
          </a:xfrm>
          <a:prstGeom prst="ellipse">
            <a:avLst/>
          </a:pr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4" name="Google Shape;404;p26"/>
          <p:cNvSpPr/>
          <p:nvPr/>
        </p:nvSpPr>
        <p:spPr>
          <a:xfrm rot="-6599135">
            <a:off x="-849191" y="1450070"/>
            <a:ext cx="592480" cy="592480"/>
          </a:xfrm>
          <a:prstGeom prst="ellipse">
            <a:avLst/>
          </a:prstGeom>
          <a:solidFill>
            <a:srgbClr val="1155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5" name="Google Shape;405;p26"/>
          <p:cNvSpPr/>
          <p:nvPr/>
        </p:nvSpPr>
        <p:spPr>
          <a:xfrm>
            <a:off x="2504750" y="4575400"/>
            <a:ext cx="1146900" cy="1173600"/>
          </a:xfrm>
          <a:prstGeom prst="ellipse">
            <a:avLst/>
          </a:prstGeom>
          <a:solidFill>
            <a:srgbClr val="073763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/>
          </a:p>
        </p:txBody>
      </p:sp>
      <p:sp>
        <p:nvSpPr>
          <p:cNvPr id="406" name="Google Shape;406;p26"/>
          <p:cNvSpPr/>
          <p:nvPr/>
        </p:nvSpPr>
        <p:spPr>
          <a:xfrm>
            <a:off x="6848050" y="-306825"/>
            <a:ext cx="1914900" cy="1914900"/>
          </a:xfrm>
          <a:prstGeom prst="donut">
            <a:avLst>
              <a:gd fmla="val 25000" name="adj"/>
            </a:avLst>
          </a:prstGeom>
          <a:solidFill>
            <a:srgbClr val="1C4587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07" name="Google Shape;407;p26"/>
          <p:cNvPicPr preferRelativeResize="0"/>
          <p:nvPr/>
        </p:nvPicPr>
        <p:blipFill rotWithShape="1">
          <a:blip r:embed="rId3">
            <a:alphaModFix/>
          </a:blip>
          <a:srcRect b="0" l="0" r="24282" t="0"/>
          <a:stretch/>
        </p:blipFill>
        <p:spPr>
          <a:xfrm flipH="1" rot="3540337">
            <a:off x="3451897" y="4603280"/>
            <a:ext cx="870083" cy="499192"/>
          </a:xfrm>
          <a:prstGeom prst="rect">
            <a:avLst/>
          </a:prstGeom>
          <a:noFill/>
          <a:ln>
            <a:noFill/>
          </a:ln>
        </p:spPr>
      </p:pic>
      <p:sp>
        <p:nvSpPr>
          <p:cNvPr id="408" name="Google Shape;408;p26"/>
          <p:cNvSpPr txBox="1"/>
          <p:nvPr/>
        </p:nvSpPr>
        <p:spPr>
          <a:xfrm rot="279706">
            <a:off x="-225621" y="1956358"/>
            <a:ext cx="686571" cy="109284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900">
                <a:solidFill>
                  <a:srgbClr val="CC0000"/>
                </a:solidFill>
              </a:rPr>
              <a:t>?</a:t>
            </a:r>
            <a:endParaRPr sz="5900">
              <a:solidFill>
                <a:srgbClr val="CC0000"/>
              </a:solidFill>
            </a:endParaRPr>
          </a:p>
        </p:txBody>
      </p:sp>
      <p:pic>
        <p:nvPicPr>
          <p:cNvPr id="409" name="Google Shape;409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351250" y="3893569"/>
            <a:ext cx="1146750" cy="1173581"/>
          </a:xfrm>
          <a:prstGeom prst="rect">
            <a:avLst/>
          </a:prstGeom>
          <a:noFill/>
          <a:ln>
            <a:noFill/>
          </a:ln>
        </p:spPr>
      </p:pic>
      <p:sp>
        <p:nvSpPr>
          <p:cNvPr id="410" name="Google Shape;410;p26"/>
          <p:cNvSpPr txBox="1"/>
          <p:nvPr/>
        </p:nvSpPr>
        <p:spPr>
          <a:xfrm flipH="1" rot="-1876488">
            <a:off x="408001" y="2971605"/>
            <a:ext cx="379086" cy="110808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0">
                <a:solidFill>
                  <a:srgbClr val="073763"/>
                </a:solidFill>
              </a:rPr>
              <a:t>!</a:t>
            </a:r>
            <a:endParaRPr sz="6000">
              <a:solidFill>
                <a:srgbClr val="073763"/>
              </a:solidFill>
            </a:endParaRPr>
          </a:p>
        </p:txBody>
      </p:sp>
      <p:sp>
        <p:nvSpPr>
          <p:cNvPr id="411" name="Google Shape;411;p26"/>
          <p:cNvSpPr/>
          <p:nvPr/>
        </p:nvSpPr>
        <p:spPr>
          <a:xfrm rot="-6598506">
            <a:off x="-122541" y="-54993"/>
            <a:ext cx="367083" cy="365187"/>
          </a:xfrm>
          <a:prstGeom prst="ellipse">
            <a:avLst/>
          </a:prstGeom>
          <a:solidFill>
            <a:srgbClr val="99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2" name="Google Shape;412;p26"/>
          <p:cNvSpPr/>
          <p:nvPr/>
        </p:nvSpPr>
        <p:spPr>
          <a:xfrm rot="-6598254">
            <a:off x="356866" y="1585673"/>
            <a:ext cx="481345" cy="468248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3" name="Google Shape;413;p26"/>
          <p:cNvSpPr txBox="1"/>
          <p:nvPr/>
        </p:nvSpPr>
        <p:spPr>
          <a:xfrm rot="994192">
            <a:off x="8119919" y="3372850"/>
            <a:ext cx="521768" cy="92336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800">
                <a:solidFill>
                  <a:srgbClr val="073763"/>
                </a:solidFill>
              </a:rPr>
              <a:t>!</a:t>
            </a:r>
            <a:endParaRPr/>
          </a:p>
        </p:txBody>
      </p:sp>
      <p:sp>
        <p:nvSpPr>
          <p:cNvPr id="414" name="Google Shape;414;p26"/>
          <p:cNvSpPr/>
          <p:nvPr/>
        </p:nvSpPr>
        <p:spPr>
          <a:xfrm rot="-6598088">
            <a:off x="8725498" y="265623"/>
            <a:ext cx="294292" cy="263356"/>
          </a:xfrm>
          <a:prstGeom prst="ellipse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15" name="Google Shape;415;p26"/>
          <p:cNvPicPr preferRelativeResize="0"/>
          <p:nvPr/>
        </p:nvPicPr>
        <p:blipFill rotWithShape="1">
          <a:blip r:embed="rId3">
            <a:alphaModFix/>
          </a:blip>
          <a:srcRect b="0" l="0" r="5829" t="0"/>
          <a:stretch/>
        </p:blipFill>
        <p:spPr>
          <a:xfrm rot="7906388">
            <a:off x="8240897" y="1225600"/>
            <a:ext cx="991906" cy="457575"/>
          </a:xfrm>
          <a:prstGeom prst="rect">
            <a:avLst/>
          </a:prstGeom>
          <a:noFill/>
          <a:ln>
            <a:noFill/>
          </a:ln>
        </p:spPr>
      </p:pic>
      <p:sp>
        <p:nvSpPr>
          <p:cNvPr id="416" name="Google Shape;416;p26"/>
          <p:cNvSpPr/>
          <p:nvPr/>
        </p:nvSpPr>
        <p:spPr>
          <a:xfrm rot="-6597214">
            <a:off x="1365520" y="4749681"/>
            <a:ext cx="447461" cy="46863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17" name="Google Shape;417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302271">
            <a:off x="3754175" y="-344152"/>
            <a:ext cx="631400" cy="675475"/>
          </a:xfrm>
          <a:prstGeom prst="rect">
            <a:avLst/>
          </a:prstGeom>
          <a:noFill/>
          <a:ln>
            <a:noFill/>
          </a:ln>
        </p:spPr>
      </p:pic>
      <p:sp>
        <p:nvSpPr>
          <p:cNvPr id="418" name="Google Shape;418;p26"/>
          <p:cNvSpPr txBox="1"/>
          <p:nvPr/>
        </p:nvSpPr>
        <p:spPr>
          <a:xfrm rot="3886993">
            <a:off x="2317913" y="-459"/>
            <a:ext cx="701336" cy="110821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0">
                <a:solidFill>
                  <a:srgbClr val="CC0000"/>
                </a:solidFill>
              </a:rPr>
              <a:t>!</a:t>
            </a:r>
            <a:endParaRPr sz="2600">
              <a:solidFill>
                <a:srgbClr val="CC0000"/>
              </a:solidFill>
            </a:endParaRPr>
          </a:p>
        </p:txBody>
      </p:sp>
      <p:pic>
        <p:nvPicPr>
          <p:cNvPr id="419" name="Google Shape;419;p26"/>
          <p:cNvPicPr preferRelativeResize="0"/>
          <p:nvPr/>
        </p:nvPicPr>
        <p:blipFill rotWithShape="1">
          <a:blip r:embed="rId6">
            <a:alphaModFix/>
          </a:blip>
          <a:srcRect b="8590" l="5197" r="4091" t="10971"/>
          <a:stretch/>
        </p:blipFill>
        <p:spPr>
          <a:xfrm>
            <a:off x="295300" y="189275"/>
            <a:ext cx="1146750" cy="922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420" name="Google Shape;420;p26"/>
          <p:cNvPicPr preferRelativeResize="0"/>
          <p:nvPr/>
        </p:nvPicPr>
        <p:blipFill rotWithShape="1">
          <a:blip r:embed="rId6">
            <a:alphaModFix/>
          </a:blip>
          <a:srcRect b="8590" l="5197" r="4091" t="10971"/>
          <a:stretch/>
        </p:blipFill>
        <p:spPr>
          <a:xfrm>
            <a:off x="5532100" y="4730244"/>
            <a:ext cx="759000" cy="61070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1" name="Google Shape;421;p26"/>
          <p:cNvPicPr preferRelativeResize="0"/>
          <p:nvPr/>
        </p:nvPicPr>
        <p:blipFill rotWithShape="1">
          <a:blip r:embed="rId7">
            <a:alphaModFix/>
          </a:blip>
          <a:srcRect b="0" l="0" r="1671" t="10080"/>
          <a:stretch/>
        </p:blipFill>
        <p:spPr>
          <a:xfrm>
            <a:off x="7930938" y="2536513"/>
            <a:ext cx="899700" cy="675569"/>
          </a:xfrm>
          <a:prstGeom prst="rect">
            <a:avLst/>
          </a:prstGeom>
          <a:noFill/>
          <a:ln>
            <a:noFill/>
          </a:ln>
        </p:spPr>
      </p:pic>
      <p:sp>
        <p:nvSpPr>
          <p:cNvPr id="422" name="Google Shape;422;p26"/>
          <p:cNvSpPr txBox="1"/>
          <p:nvPr/>
        </p:nvSpPr>
        <p:spPr>
          <a:xfrm>
            <a:off x="1047400" y="1107300"/>
            <a:ext cx="5808000" cy="1077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900">
                <a:solidFill>
                  <a:srgbClr val="FFFFFF"/>
                </a:solidFill>
              </a:rPr>
              <a:t>Tips To Make Your Methodology Strong?  </a:t>
            </a:r>
            <a:endParaRPr sz="100">
              <a:solidFill>
                <a:srgbClr val="FFFFFF"/>
              </a:solidFill>
            </a:endParaRPr>
          </a:p>
        </p:txBody>
      </p:sp>
      <p:pic>
        <p:nvPicPr>
          <p:cNvPr id="423" name="Google Shape;423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2236205">
            <a:off x="6485575" y="4167794"/>
            <a:ext cx="936000" cy="957906"/>
          </a:xfrm>
          <a:prstGeom prst="rect">
            <a:avLst/>
          </a:prstGeom>
          <a:noFill/>
          <a:ln>
            <a:noFill/>
          </a:ln>
        </p:spPr>
      </p:pic>
      <p:sp>
        <p:nvSpPr>
          <p:cNvPr id="424" name="Google Shape;424;p26"/>
          <p:cNvSpPr txBox="1"/>
          <p:nvPr/>
        </p:nvSpPr>
        <p:spPr>
          <a:xfrm>
            <a:off x="795488" y="2254100"/>
            <a:ext cx="7176000" cy="19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❖"/>
            </a:pPr>
            <a:r>
              <a:rPr lang="en-GB" sz="1700">
                <a:solidFill>
                  <a:schemeClr val="dk1"/>
                </a:solidFill>
              </a:rPr>
              <a:t>Focus On Your Objectives And Research Questions 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❖"/>
            </a:pPr>
            <a:r>
              <a:rPr lang="en-GB" sz="1700">
                <a:solidFill>
                  <a:schemeClr val="dk1"/>
                </a:solidFill>
              </a:rPr>
              <a:t>Use Relevant References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❖"/>
            </a:pPr>
            <a:r>
              <a:rPr lang="en-GB" sz="1700">
                <a:solidFill>
                  <a:schemeClr val="dk1"/>
                </a:solidFill>
              </a:rPr>
              <a:t>Focus On The Information That What Need To Share To The Audience 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❖"/>
            </a:pPr>
            <a:r>
              <a:rPr lang="en-GB" sz="1700">
                <a:solidFill>
                  <a:schemeClr val="dk1"/>
                </a:solidFill>
              </a:rPr>
              <a:t>Discuss Hurdles And Difficulties </a:t>
            </a:r>
            <a:endParaRPr sz="17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</p:txBody>
      </p:sp>
      <p:pic>
        <p:nvPicPr>
          <p:cNvPr id="425" name="Google Shape;425;p2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999050" y="3985645"/>
            <a:ext cx="1002051" cy="9789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27"/>
          <p:cNvSpPr/>
          <p:nvPr/>
        </p:nvSpPr>
        <p:spPr>
          <a:xfrm rot="-6596014">
            <a:off x="-1794404" y="2134400"/>
            <a:ext cx="1037455" cy="1037455"/>
          </a:xfrm>
          <a:prstGeom prst="ellipse">
            <a:avLst/>
          </a:pr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1" name="Google Shape;431;p27"/>
          <p:cNvSpPr/>
          <p:nvPr/>
        </p:nvSpPr>
        <p:spPr>
          <a:xfrm rot="-6599135">
            <a:off x="-849191" y="1450070"/>
            <a:ext cx="592480" cy="592480"/>
          </a:xfrm>
          <a:prstGeom prst="ellipse">
            <a:avLst/>
          </a:prstGeom>
          <a:solidFill>
            <a:srgbClr val="1155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2" name="Google Shape;432;p27"/>
          <p:cNvSpPr/>
          <p:nvPr/>
        </p:nvSpPr>
        <p:spPr>
          <a:xfrm>
            <a:off x="2504750" y="4575400"/>
            <a:ext cx="1146900" cy="1173600"/>
          </a:xfrm>
          <a:prstGeom prst="ellipse">
            <a:avLst/>
          </a:prstGeom>
          <a:solidFill>
            <a:srgbClr val="073763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/>
          </a:p>
        </p:txBody>
      </p:sp>
      <p:sp>
        <p:nvSpPr>
          <p:cNvPr id="433" name="Google Shape;433;p27"/>
          <p:cNvSpPr/>
          <p:nvPr/>
        </p:nvSpPr>
        <p:spPr>
          <a:xfrm>
            <a:off x="6848050" y="-306825"/>
            <a:ext cx="1914900" cy="1914900"/>
          </a:xfrm>
          <a:prstGeom prst="donut">
            <a:avLst>
              <a:gd fmla="val 25000" name="adj"/>
            </a:avLst>
          </a:prstGeom>
          <a:solidFill>
            <a:srgbClr val="1C4587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34" name="Google Shape;434;p27"/>
          <p:cNvPicPr preferRelativeResize="0"/>
          <p:nvPr/>
        </p:nvPicPr>
        <p:blipFill rotWithShape="1">
          <a:blip r:embed="rId3">
            <a:alphaModFix/>
          </a:blip>
          <a:srcRect b="0" l="0" r="24282" t="0"/>
          <a:stretch/>
        </p:blipFill>
        <p:spPr>
          <a:xfrm flipH="1" rot="3540337">
            <a:off x="3451897" y="4603280"/>
            <a:ext cx="870083" cy="499192"/>
          </a:xfrm>
          <a:prstGeom prst="rect">
            <a:avLst/>
          </a:prstGeom>
          <a:noFill/>
          <a:ln>
            <a:noFill/>
          </a:ln>
        </p:spPr>
      </p:pic>
      <p:sp>
        <p:nvSpPr>
          <p:cNvPr id="435" name="Google Shape;435;p27"/>
          <p:cNvSpPr txBox="1"/>
          <p:nvPr/>
        </p:nvSpPr>
        <p:spPr>
          <a:xfrm rot="279706">
            <a:off x="-225621" y="1956358"/>
            <a:ext cx="686571" cy="109284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900">
                <a:solidFill>
                  <a:srgbClr val="CC0000"/>
                </a:solidFill>
              </a:rPr>
              <a:t>?</a:t>
            </a:r>
            <a:endParaRPr sz="5900">
              <a:solidFill>
                <a:srgbClr val="CC0000"/>
              </a:solidFill>
            </a:endParaRPr>
          </a:p>
        </p:txBody>
      </p:sp>
      <p:pic>
        <p:nvPicPr>
          <p:cNvPr id="436" name="Google Shape;436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351250" y="3893569"/>
            <a:ext cx="1146750" cy="1173581"/>
          </a:xfrm>
          <a:prstGeom prst="rect">
            <a:avLst/>
          </a:prstGeom>
          <a:noFill/>
          <a:ln>
            <a:noFill/>
          </a:ln>
        </p:spPr>
      </p:pic>
      <p:sp>
        <p:nvSpPr>
          <p:cNvPr id="437" name="Google Shape;437;p27"/>
          <p:cNvSpPr txBox="1"/>
          <p:nvPr/>
        </p:nvSpPr>
        <p:spPr>
          <a:xfrm flipH="1" rot="-1876488">
            <a:off x="408001" y="2971605"/>
            <a:ext cx="379086" cy="110808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0">
                <a:solidFill>
                  <a:srgbClr val="073763"/>
                </a:solidFill>
              </a:rPr>
              <a:t>!</a:t>
            </a:r>
            <a:endParaRPr sz="6000">
              <a:solidFill>
                <a:srgbClr val="073763"/>
              </a:solidFill>
            </a:endParaRPr>
          </a:p>
        </p:txBody>
      </p:sp>
      <p:sp>
        <p:nvSpPr>
          <p:cNvPr id="438" name="Google Shape;438;p27"/>
          <p:cNvSpPr/>
          <p:nvPr/>
        </p:nvSpPr>
        <p:spPr>
          <a:xfrm rot="-6598506">
            <a:off x="-122541" y="-54993"/>
            <a:ext cx="367083" cy="365187"/>
          </a:xfrm>
          <a:prstGeom prst="ellipse">
            <a:avLst/>
          </a:prstGeom>
          <a:solidFill>
            <a:srgbClr val="99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9" name="Google Shape;439;p27"/>
          <p:cNvSpPr/>
          <p:nvPr/>
        </p:nvSpPr>
        <p:spPr>
          <a:xfrm rot="-6598254">
            <a:off x="209266" y="1585673"/>
            <a:ext cx="481345" cy="468248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0" name="Google Shape;440;p27"/>
          <p:cNvSpPr txBox="1"/>
          <p:nvPr/>
        </p:nvSpPr>
        <p:spPr>
          <a:xfrm rot="994192">
            <a:off x="8119919" y="3372850"/>
            <a:ext cx="521768" cy="92336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800">
                <a:solidFill>
                  <a:srgbClr val="073763"/>
                </a:solidFill>
              </a:rPr>
              <a:t>!</a:t>
            </a:r>
            <a:endParaRPr/>
          </a:p>
        </p:txBody>
      </p:sp>
      <p:sp>
        <p:nvSpPr>
          <p:cNvPr id="441" name="Google Shape;441;p27"/>
          <p:cNvSpPr/>
          <p:nvPr/>
        </p:nvSpPr>
        <p:spPr>
          <a:xfrm rot="-6598088">
            <a:off x="8725498" y="265623"/>
            <a:ext cx="294292" cy="263356"/>
          </a:xfrm>
          <a:prstGeom prst="ellipse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42" name="Google Shape;442;p27"/>
          <p:cNvPicPr preferRelativeResize="0"/>
          <p:nvPr/>
        </p:nvPicPr>
        <p:blipFill rotWithShape="1">
          <a:blip r:embed="rId3">
            <a:alphaModFix/>
          </a:blip>
          <a:srcRect b="0" l="0" r="5829" t="0"/>
          <a:stretch/>
        </p:blipFill>
        <p:spPr>
          <a:xfrm rot="7906388">
            <a:off x="8240897" y="1225600"/>
            <a:ext cx="991906" cy="457575"/>
          </a:xfrm>
          <a:prstGeom prst="rect">
            <a:avLst/>
          </a:prstGeom>
          <a:noFill/>
          <a:ln>
            <a:noFill/>
          </a:ln>
        </p:spPr>
      </p:pic>
      <p:sp>
        <p:nvSpPr>
          <p:cNvPr id="443" name="Google Shape;443;p27"/>
          <p:cNvSpPr/>
          <p:nvPr/>
        </p:nvSpPr>
        <p:spPr>
          <a:xfrm rot="-6597214">
            <a:off x="1365520" y="4749681"/>
            <a:ext cx="447461" cy="46863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44" name="Google Shape;444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302271">
            <a:off x="3754175" y="-344152"/>
            <a:ext cx="631400" cy="675475"/>
          </a:xfrm>
          <a:prstGeom prst="rect">
            <a:avLst/>
          </a:prstGeom>
          <a:noFill/>
          <a:ln>
            <a:noFill/>
          </a:ln>
        </p:spPr>
      </p:pic>
      <p:sp>
        <p:nvSpPr>
          <p:cNvPr id="445" name="Google Shape;445;p27"/>
          <p:cNvSpPr txBox="1"/>
          <p:nvPr/>
        </p:nvSpPr>
        <p:spPr>
          <a:xfrm rot="3886993">
            <a:off x="2317913" y="-459"/>
            <a:ext cx="701336" cy="110821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0">
                <a:solidFill>
                  <a:srgbClr val="CC0000"/>
                </a:solidFill>
              </a:rPr>
              <a:t>!</a:t>
            </a:r>
            <a:endParaRPr sz="2600">
              <a:solidFill>
                <a:srgbClr val="CC0000"/>
              </a:solidFill>
            </a:endParaRPr>
          </a:p>
        </p:txBody>
      </p:sp>
      <p:pic>
        <p:nvPicPr>
          <p:cNvPr id="446" name="Google Shape;446;p27"/>
          <p:cNvPicPr preferRelativeResize="0"/>
          <p:nvPr/>
        </p:nvPicPr>
        <p:blipFill rotWithShape="1">
          <a:blip r:embed="rId6">
            <a:alphaModFix/>
          </a:blip>
          <a:srcRect b="8590" l="5197" r="4091" t="10971"/>
          <a:stretch/>
        </p:blipFill>
        <p:spPr>
          <a:xfrm>
            <a:off x="295300" y="189275"/>
            <a:ext cx="1146750" cy="922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447" name="Google Shape;447;p27"/>
          <p:cNvPicPr preferRelativeResize="0"/>
          <p:nvPr/>
        </p:nvPicPr>
        <p:blipFill rotWithShape="1">
          <a:blip r:embed="rId6">
            <a:alphaModFix/>
          </a:blip>
          <a:srcRect b="8590" l="5197" r="4091" t="10971"/>
          <a:stretch/>
        </p:blipFill>
        <p:spPr>
          <a:xfrm>
            <a:off x="5532100" y="4730244"/>
            <a:ext cx="759000" cy="61070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8" name="Google Shape;448;p27"/>
          <p:cNvPicPr preferRelativeResize="0"/>
          <p:nvPr/>
        </p:nvPicPr>
        <p:blipFill rotWithShape="1">
          <a:blip r:embed="rId7">
            <a:alphaModFix/>
          </a:blip>
          <a:srcRect b="0" l="0" r="1671" t="10080"/>
          <a:stretch/>
        </p:blipFill>
        <p:spPr>
          <a:xfrm>
            <a:off x="7930938" y="2536513"/>
            <a:ext cx="899700" cy="6755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49" name="Google Shape;449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2236205">
            <a:off x="6485575" y="4167794"/>
            <a:ext cx="936000" cy="957906"/>
          </a:xfrm>
          <a:prstGeom prst="rect">
            <a:avLst/>
          </a:prstGeom>
          <a:noFill/>
          <a:ln>
            <a:noFill/>
          </a:ln>
        </p:spPr>
      </p:pic>
      <p:sp>
        <p:nvSpPr>
          <p:cNvPr id="450" name="Google Shape;450;p27"/>
          <p:cNvSpPr txBox="1"/>
          <p:nvPr/>
        </p:nvSpPr>
        <p:spPr>
          <a:xfrm>
            <a:off x="781788" y="1455338"/>
            <a:ext cx="7176000" cy="255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700">
                <a:solidFill>
                  <a:srgbClr val="CC0000"/>
                </a:solidFill>
              </a:rPr>
              <a:t>Focus On Your Objectives &amp; Research Questions:</a:t>
            </a:r>
            <a:endParaRPr b="1" sz="1700">
              <a:solidFill>
                <a:srgbClr val="CC0000"/>
              </a:solidFill>
            </a:endParaRPr>
          </a:p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❖"/>
            </a:pPr>
            <a:r>
              <a:rPr lang="en-GB" sz="1700">
                <a:solidFill>
                  <a:schemeClr val="dk1"/>
                </a:solidFill>
              </a:rPr>
              <a:t>It is suggested that the methodology should not only justify why you choose that particular method. 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❖"/>
            </a:pPr>
            <a:r>
              <a:rPr lang="en-GB" sz="1700">
                <a:solidFill>
                  <a:schemeClr val="dk1"/>
                </a:solidFill>
              </a:rPr>
              <a:t>It should convince the reader that it is suitable and is properly fulfilling the means of research question and objectives. 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❖"/>
            </a:pPr>
            <a:r>
              <a:rPr lang="en-GB" sz="1700">
                <a:solidFill>
                  <a:schemeClr val="dk1"/>
                </a:solidFill>
              </a:rPr>
              <a:t>It should clearly fulfil the purpose of the thesis. </a:t>
            </a:r>
            <a:endParaRPr sz="17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</p:txBody>
      </p:sp>
      <p:pic>
        <p:nvPicPr>
          <p:cNvPr id="451" name="Google Shape;451;p2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999050" y="3985645"/>
            <a:ext cx="1002051" cy="9789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28"/>
          <p:cNvSpPr/>
          <p:nvPr/>
        </p:nvSpPr>
        <p:spPr>
          <a:xfrm rot="-6596014">
            <a:off x="-1794404" y="2134400"/>
            <a:ext cx="1037455" cy="1037455"/>
          </a:xfrm>
          <a:prstGeom prst="ellipse">
            <a:avLst/>
          </a:pr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7" name="Google Shape;457;p28"/>
          <p:cNvSpPr/>
          <p:nvPr/>
        </p:nvSpPr>
        <p:spPr>
          <a:xfrm rot="-6599135">
            <a:off x="-849191" y="1450070"/>
            <a:ext cx="592480" cy="592480"/>
          </a:xfrm>
          <a:prstGeom prst="ellipse">
            <a:avLst/>
          </a:prstGeom>
          <a:solidFill>
            <a:srgbClr val="1155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8" name="Google Shape;458;p28"/>
          <p:cNvSpPr/>
          <p:nvPr/>
        </p:nvSpPr>
        <p:spPr>
          <a:xfrm>
            <a:off x="2504750" y="4575400"/>
            <a:ext cx="1146900" cy="1173600"/>
          </a:xfrm>
          <a:prstGeom prst="ellipse">
            <a:avLst/>
          </a:prstGeom>
          <a:solidFill>
            <a:srgbClr val="073763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/>
          </a:p>
        </p:txBody>
      </p:sp>
      <p:sp>
        <p:nvSpPr>
          <p:cNvPr id="459" name="Google Shape;459;p28"/>
          <p:cNvSpPr/>
          <p:nvPr/>
        </p:nvSpPr>
        <p:spPr>
          <a:xfrm>
            <a:off x="6848050" y="-306825"/>
            <a:ext cx="1914900" cy="1914900"/>
          </a:xfrm>
          <a:prstGeom prst="donut">
            <a:avLst>
              <a:gd fmla="val 25000" name="adj"/>
            </a:avLst>
          </a:prstGeom>
          <a:solidFill>
            <a:srgbClr val="1C4587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60" name="Google Shape;460;p28"/>
          <p:cNvPicPr preferRelativeResize="0"/>
          <p:nvPr/>
        </p:nvPicPr>
        <p:blipFill rotWithShape="1">
          <a:blip r:embed="rId3">
            <a:alphaModFix/>
          </a:blip>
          <a:srcRect b="0" l="0" r="24282" t="0"/>
          <a:stretch/>
        </p:blipFill>
        <p:spPr>
          <a:xfrm flipH="1" rot="3540337">
            <a:off x="3451897" y="4603280"/>
            <a:ext cx="870083" cy="499192"/>
          </a:xfrm>
          <a:prstGeom prst="rect">
            <a:avLst/>
          </a:prstGeom>
          <a:noFill/>
          <a:ln>
            <a:noFill/>
          </a:ln>
        </p:spPr>
      </p:pic>
      <p:sp>
        <p:nvSpPr>
          <p:cNvPr id="461" name="Google Shape;461;p28"/>
          <p:cNvSpPr txBox="1"/>
          <p:nvPr/>
        </p:nvSpPr>
        <p:spPr>
          <a:xfrm rot="279706">
            <a:off x="-225621" y="1956358"/>
            <a:ext cx="686571" cy="109284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900">
                <a:solidFill>
                  <a:srgbClr val="CC0000"/>
                </a:solidFill>
              </a:rPr>
              <a:t>?</a:t>
            </a:r>
            <a:endParaRPr sz="5900">
              <a:solidFill>
                <a:srgbClr val="CC0000"/>
              </a:solidFill>
            </a:endParaRPr>
          </a:p>
        </p:txBody>
      </p:sp>
      <p:pic>
        <p:nvPicPr>
          <p:cNvPr id="462" name="Google Shape;462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351250" y="3893569"/>
            <a:ext cx="1146750" cy="1173581"/>
          </a:xfrm>
          <a:prstGeom prst="rect">
            <a:avLst/>
          </a:prstGeom>
          <a:noFill/>
          <a:ln>
            <a:noFill/>
          </a:ln>
        </p:spPr>
      </p:pic>
      <p:sp>
        <p:nvSpPr>
          <p:cNvPr id="463" name="Google Shape;463;p28"/>
          <p:cNvSpPr txBox="1"/>
          <p:nvPr/>
        </p:nvSpPr>
        <p:spPr>
          <a:xfrm flipH="1" rot="-1876488">
            <a:off x="408001" y="2971605"/>
            <a:ext cx="379086" cy="110808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0">
                <a:solidFill>
                  <a:srgbClr val="073763"/>
                </a:solidFill>
              </a:rPr>
              <a:t>!</a:t>
            </a:r>
            <a:endParaRPr sz="6000">
              <a:solidFill>
                <a:srgbClr val="073763"/>
              </a:solidFill>
            </a:endParaRPr>
          </a:p>
        </p:txBody>
      </p:sp>
      <p:sp>
        <p:nvSpPr>
          <p:cNvPr id="464" name="Google Shape;464;p28"/>
          <p:cNvSpPr/>
          <p:nvPr/>
        </p:nvSpPr>
        <p:spPr>
          <a:xfrm rot="-6598506">
            <a:off x="-122541" y="-54993"/>
            <a:ext cx="367083" cy="365187"/>
          </a:xfrm>
          <a:prstGeom prst="ellipse">
            <a:avLst/>
          </a:prstGeom>
          <a:solidFill>
            <a:srgbClr val="99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5" name="Google Shape;465;p28"/>
          <p:cNvSpPr/>
          <p:nvPr/>
        </p:nvSpPr>
        <p:spPr>
          <a:xfrm rot="-6598254">
            <a:off x="209266" y="1585673"/>
            <a:ext cx="481345" cy="468248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6" name="Google Shape;466;p28"/>
          <p:cNvSpPr txBox="1"/>
          <p:nvPr/>
        </p:nvSpPr>
        <p:spPr>
          <a:xfrm rot="994192">
            <a:off x="8119919" y="3372850"/>
            <a:ext cx="521768" cy="92336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800">
                <a:solidFill>
                  <a:srgbClr val="073763"/>
                </a:solidFill>
              </a:rPr>
              <a:t>!</a:t>
            </a:r>
            <a:endParaRPr/>
          </a:p>
        </p:txBody>
      </p:sp>
      <p:sp>
        <p:nvSpPr>
          <p:cNvPr id="467" name="Google Shape;467;p28"/>
          <p:cNvSpPr/>
          <p:nvPr/>
        </p:nvSpPr>
        <p:spPr>
          <a:xfrm rot="-6598088">
            <a:off x="8725498" y="265623"/>
            <a:ext cx="294292" cy="263356"/>
          </a:xfrm>
          <a:prstGeom prst="ellipse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68" name="Google Shape;468;p28"/>
          <p:cNvPicPr preferRelativeResize="0"/>
          <p:nvPr/>
        </p:nvPicPr>
        <p:blipFill rotWithShape="1">
          <a:blip r:embed="rId3">
            <a:alphaModFix/>
          </a:blip>
          <a:srcRect b="0" l="0" r="5829" t="0"/>
          <a:stretch/>
        </p:blipFill>
        <p:spPr>
          <a:xfrm rot="7906388">
            <a:off x="8240897" y="1225600"/>
            <a:ext cx="991906" cy="457575"/>
          </a:xfrm>
          <a:prstGeom prst="rect">
            <a:avLst/>
          </a:prstGeom>
          <a:noFill/>
          <a:ln>
            <a:noFill/>
          </a:ln>
        </p:spPr>
      </p:pic>
      <p:sp>
        <p:nvSpPr>
          <p:cNvPr id="469" name="Google Shape;469;p28"/>
          <p:cNvSpPr/>
          <p:nvPr/>
        </p:nvSpPr>
        <p:spPr>
          <a:xfrm rot="-6597214">
            <a:off x="1365520" y="4749681"/>
            <a:ext cx="447461" cy="46863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70" name="Google Shape;470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302271">
            <a:off x="3754175" y="-344152"/>
            <a:ext cx="631400" cy="675475"/>
          </a:xfrm>
          <a:prstGeom prst="rect">
            <a:avLst/>
          </a:prstGeom>
          <a:noFill/>
          <a:ln>
            <a:noFill/>
          </a:ln>
        </p:spPr>
      </p:pic>
      <p:sp>
        <p:nvSpPr>
          <p:cNvPr id="471" name="Google Shape;471;p28"/>
          <p:cNvSpPr txBox="1"/>
          <p:nvPr/>
        </p:nvSpPr>
        <p:spPr>
          <a:xfrm rot="3886993">
            <a:off x="2317913" y="-459"/>
            <a:ext cx="701336" cy="110821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0">
                <a:solidFill>
                  <a:srgbClr val="CC0000"/>
                </a:solidFill>
              </a:rPr>
              <a:t>!</a:t>
            </a:r>
            <a:endParaRPr sz="2600">
              <a:solidFill>
                <a:srgbClr val="CC0000"/>
              </a:solidFill>
            </a:endParaRPr>
          </a:p>
        </p:txBody>
      </p:sp>
      <p:pic>
        <p:nvPicPr>
          <p:cNvPr id="472" name="Google Shape;472;p28"/>
          <p:cNvPicPr preferRelativeResize="0"/>
          <p:nvPr/>
        </p:nvPicPr>
        <p:blipFill rotWithShape="1">
          <a:blip r:embed="rId6">
            <a:alphaModFix/>
          </a:blip>
          <a:srcRect b="8590" l="5197" r="4091" t="10971"/>
          <a:stretch/>
        </p:blipFill>
        <p:spPr>
          <a:xfrm>
            <a:off x="295300" y="189275"/>
            <a:ext cx="1146750" cy="922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473" name="Google Shape;473;p28"/>
          <p:cNvPicPr preferRelativeResize="0"/>
          <p:nvPr/>
        </p:nvPicPr>
        <p:blipFill rotWithShape="1">
          <a:blip r:embed="rId6">
            <a:alphaModFix/>
          </a:blip>
          <a:srcRect b="8590" l="5197" r="4091" t="10971"/>
          <a:stretch/>
        </p:blipFill>
        <p:spPr>
          <a:xfrm>
            <a:off x="5532100" y="4730244"/>
            <a:ext cx="759000" cy="61070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4" name="Google Shape;474;p28"/>
          <p:cNvPicPr preferRelativeResize="0"/>
          <p:nvPr/>
        </p:nvPicPr>
        <p:blipFill rotWithShape="1">
          <a:blip r:embed="rId7">
            <a:alphaModFix/>
          </a:blip>
          <a:srcRect b="0" l="0" r="1671" t="10080"/>
          <a:stretch/>
        </p:blipFill>
        <p:spPr>
          <a:xfrm>
            <a:off x="7930938" y="2536513"/>
            <a:ext cx="899700" cy="6755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75" name="Google Shape;475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2236205">
            <a:off x="6485575" y="4167794"/>
            <a:ext cx="936000" cy="957906"/>
          </a:xfrm>
          <a:prstGeom prst="rect">
            <a:avLst/>
          </a:prstGeom>
          <a:noFill/>
          <a:ln>
            <a:noFill/>
          </a:ln>
        </p:spPr>
      </p:pic>
      <p:sp>
        <p:nvSpPr>
          <p:cNvPr id="476" name="Google Shape;476;p28"/>
          <p:cNvSpPr txBox="1"/>
          <p:nvPr/>
        </p:nvSpPr>
        <p:spPr>
          <a:xfrm>
            <a:off x="781788" y="1828113"/>
            <a:ext cx="7176000" cy="16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700">
                <a:solidFill>
                  <a:srgbClr val="CC0000"/>
                </a:solidFill>
              </a:rPr>
              <a:t>Use Relevant References:</a:t>
            </a:r>
            <a:endParaRPr b="1" sz="1700">
              <a:solidFill>
                <a:srgbClr val="CC0000"/>
              </a:solidFill>
            </a:endParaRPr>
          </a:p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❖"/>
            </a:pPr>
            <a:r>
              <a:rPr lang="en-GB" sz="1700">
                <a:solidFill>
                  <a:schemeClr val="dk1"/>
                </a:solidFill>
              </a:rPr>
              <a:t>It is very important to utilise appropriate references that could strengthen the current research. </a:t>
            </a:r>
            <a:endParaRPr sz="17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</p:txBody>
      </p:sp>
      <p:pic>
        <p:nvPicPr>
          <p:cNvPr id="477" name="Google Shape;477;p2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999050" y="3985645"/>
            <a:ext cx="1002051" cy="9789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29"/>
          <p:cNvSpPr/>
          <p:nvPr/>
        </p:nvSpPr>
        <p:spPr>
          <a:xfrm rot="-6596014">
            <a:off x="-1794404" y="2134400"/>
            <a:ext cx="1037455" cy="1037455"/>
          </a:xfrm>
          <a:prstGeom prst="ellipse">
            <a:avLst/>
          </a:pr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3" name="Google Shape;483;p29"/>
          <p:cNvSpPr/>
          <p:nvPr/>
        </p:nvSpPr>
        <p:spPr>
          <a:xfrm rot="-6599135">
            <a:off x="-849191" y="1450070"/>
            <a:ext cx="592480" cy="592480"/>
          </a:xfrm>
          <a:prstGeom prst="ellipse">
            <a:avLst/>
          </a:prstGeom>
          <a:solidFill>
            <a:srgbClr val="1155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4" name="Google Shape;484;p29"/>
          <p:cNvSpPr/>
          <p:nvPr/>
        </p:nvSpPr>
        <p:spPr>
          <a:xfrm>
            <a:off x="2504750" y="4575400"/>
            <a:ext cx="1146900" cy="1173600"/>
          </a:xfrm>
          <a:prstGeom prst="ellipse">
            <a:avLst/>
          </a:prstGeom>
          <a:solidFill>
            <a:srgbClr val="073763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/>
          </a:p>
        </p:txBody>
      </p:sp>
      <p:sp>
        <p:nvSpPr>
          <p:cNvPr id="485" name="Google Shape;485;p29"/>
          <p:cNvSpPr/>
          <p:nvPr/>
        </p:nvSpPr>
        <p:spPr>
          <a:xfrm>
            <a:off x="6848050" y="-306825"/>
            <a:ext cx="1914900" cy="1914900"/>
          </a:xfrm>
          <a:prstGeom prst="donut">
            <a:avLst>
              <a:gd fmla="val 25000" name="adj"/>
            </a:avLst>
          </a:prstGeom>
          <a:solidFill>
            <a:srgbClr val="1C4587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86" name="Google Shape;486;p29"/>
          <p:cNvPicPr preferRelativeResize="0"/>
          <p:nvPr/>
        </p:nvPicPr>
        <p:blipFill rotWithShape="1">
          <a:blip r:embed="rId3">
            <a:alphaModFix/>
          </a:blip>
          <a:srcRect b="0" l="0" r="24282" t="0"/>
          <a:stretch/>
        </p:blipFill>
        <p:spPr>
          <a:xfrm flipH="1" rot="3540337">
            <a:off x="3451897" y="4603280"/>
            <a:ext cx="870083" cy="499192"/>
          </a:xfrm>
          <a:prstGeom prst="rect">
            <a:avLst/>
          </a:prstGeom>
          <a:noFill/>
          <a:ln>
            <a:noFill/>
          </a:ln>
        </p:spPr>
      </p:pic>
      <p:sp>
        <p:nvSpPr>
          <p:cNvPr id="487" name="Google Shape;487;p29"/>
          <p:cNvSpPr txBox="1"/>
          <p:nvPr/>
        </p:nvSpPr>
        <p:spPr>
          <a:xfrm rot="279706">
            <a:off x="-225621" y="1956358"/>
            <a:ext cx="686571" cy="109284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900">
                <a:solidFill>
                  <a:srgbClr val="CC0000"/>
                </a:solidFill>
              </a:rPr>
              <a:t>?</a:t>
            </a:r>
            <a:endParaRPr sz="5900">
              <a:solidFill>
                <a:srgbClr val="CC0000"/>
              </a:solidFill>
            </a:endParaRPr>
          </a:p>
        </p:txBody>
      </p:sp>
      <p:pic>
        <p:nvPicPr>
          <p:cNvPr id="488" name="Google Shape;488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351250" y="3893569"/>
            <a:ext cx="1146750" cy="1173581"/>
          </a:xfrm>
          <a:prstGeom prst="rect">
            <a:avLst/>
          </a:prstGeom>
          <a:noFill/>
          <a:ln>
            <a:noFill/>
          </a:ln>
        </p:spPr>
      </p:pic>
      <p:sp>
        <p:nvSpPr>
          <p:cNvPr id="489" name="Google Shape;489;p29"/>
          <p:cNvSpPr txBox="1"/>
          <p:nvPr/>
        </p:nvSpPr>
        <p:spPr>
          <a:xfrm flipH="1" rot="-1876488">
            <a:off x="408001" y="2971605"/>
            <a:ext cx="379086" cy="110808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0">
                <a:solidFill>
                  <a:srgbClr val="073763"/>
                </a:solidFill>
              </a:rPr>
              <a:t>!</a:t>
            </a:r>
            <a:endParaRPr sz="6000">
              <a:solidFill>
                <a:srgbClr val="073763"/>
              </a:solidFill>
            </a:endParaRPr>
          </a:p>
        </p:txBody>
      </p:sp>
      <p:sp>
        <p:nvSpPr>
          <p:cNvPr id="490" name="Google Shape;490;p29"/>
          <p:cNvSpPr/>
          <p:nvPr/>
        </p:nvSpPr>
        <p:spPr>
          <a:xfrm rot="-6598506">
            <a:off x="-122541" y="-54993"/>
            <a:ext cx="367083" cy="365187"/>
          </a:xfrm>
          <a:prstGeom prst="ellipse">
            <a:avLst/>
          </a:prstGeom>
          <a:solidFill>
            <a:srgbClr val="99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1" name="Google Shape;491;p29"/>
          <p:cNvSpPr/>
          <p:nvPr/>
        </p:nvSpPr>
        <p:spPr>
          <a:xfrm rot="-6598254">
            <a:off x="209266" y="1585673"/>
            <a:ext cx="481345" cy="468248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2" name="Google Shape;492;p29"/>
          <p:cNvSpPr txBox="1"/>
          <p:nvPr/>
        </p:nvSpPr>
        <p:spPr>
          <a:xfrm rot="994192">
            <a:off x="8119919" y="3372850"/>
            <a:ext cx="521768" cy="92336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800">
                <a:solidFill>
                  <a:srgbClr val="073763"/>
                </a:solidFill>
              </a:rPr>
              <a:t>!</a:t>
            </a:r>
            <a:endParaRPr/>
          </a:p>
        </p:txBody>
      </p:sp>
      <p:sp>
        <p:nvSpPr>
          <p:cNvPr id="493" name="Google Shape;493;p29"/>
          <p:cNvSpPr/>
          <p:nvPr/>
        </p:nvSpPr>
        <p:spPr>
          <a:xfrm rot="-6598088">
            <a:off x="8725498" y="265623"/>
            <a:ext cx="294292" cy="263356"/>
          </a:xfrm>
          <a:prstGeom prst="ellipse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94" name="Google Shape;494;p29"/>
          <p:cNvPicPr preferRelativeResize="0"/>
          <p:nvPr/>
        </p:nvPicPr>
        <p:blipFill rotWithShape="1">
          <a:blip r:embed="rId3">
            <a:alphaModFix/>
          </a:blip>
          <a:srcRect b="0" l="0" r="5829" t="0"/>
          <a:stretch/>
        </p:blipFill>
        <p:spPr>
          <a:xfrm rot="7906388">
            <a:off x="8240897" y="1225600"/>
            <a:ext cx="991906" cy="457575"/>
          </a:xfrm>
          <a:prstGeom prst="rect">
            <a:avLst/>
          </a:prstGeom>
          <a:noFill/>
          <a:ln>
            <a:noFill/>
          </a:ln>
        </p:spPr>
      </p:pic>
      <p:sp>
        <p:nvSpPr>
          <p:cNvPr id="495" name="Google Shape;495;p29"/>
          <p:cNvSpPr/>
          <p:nvPr/>
        </p:nvSpPr>
        <p:spPr>
          <a:xfrm rot="-6597214">
            <a:off x="1365520" y="4749681"/>
            <a:ext cx="447461" cy="46863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96" name="Google Shape;496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302271">
            <a:off x="3754175" y="-344152"/>
            <a:ext cx="631400" cy="675475"/>
          </a:xfrm>
          <a:prstGeom prst="rect">
            <a:avLst/>
          </a:prstGeom>
          <a:noFill/>
          <a:ln>
            <a:noFill/>
          </a:ln>
        </p:spPr>
      </p:pic>
      <p:sp>
        <p:nvSpPr>
          <p:cNvPr id="497" name="Google Shape;497;p29"/>
          <p:cNvSpPr txBox="1"/>
          <p:nvPr/>
        </p:nvSpPr>
        <p:spPr>
          <a:xfrm rot="3886993">
            <a:off x="2317913" y="-459"/>
            <a:ext cx="701336" cy="110821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0">
                <a:solidFill>
                  <a:srgbClr val="CC0000"/>
                </a:solidFill>
              </a:rPr>
              <a:t>!</a:t>
            </a:r>
            <a:endParaRPr sz="2600">
              <a:solidFill>
                <a:srgbClr val="CC0000"/>
              </a:solidFill>
            </a:endParaRPr>
          </a:p>
        </p:txBody>
      </p:sp>
      <p:pic>
        <p:nvPicPr>
          <p:cNvPr id="498" name="Google Shape;498;p29"/>
          <p:cNvPicPr preferRelativeResize="0"/>
          <p:nvPr/>
        </p:nvPicPr>
        <p:blipFill rotWithShape="1">
          <a:blip r:embed="rId6">
            <a:alphaModFix/>
          </a:blip>
          <a:srcRect b="8590" l="5197" r="4091" t="10971"/>
          <a:stretch/>
        </p:blipFill>
        <p:spPr>
          <a:xfrm>
            <a:off x="295300" y="189275"/>
            <a:ext cx="1146750" cy="922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499" name="Google Shape;499;p29"/>
          <p:cNvPicPr preferRelativeResize="0"/>
          <p:nvPr/>
        </p:nvPicPr>
        <p:blipFill rotWithShape="1">
          <a:blip r:embed="rId6">
            <a:alphaModFix/>
          </a:blip>
          <a:srcRect b="8590" l="5197" r="4091" t="10971"/>
          <a:stretch/>
        </p:blipFill>
        <p:spPr>
          <a:xfrm>
            <a:off x="5532100" y="4730244"/>
            <a:ext cx="759000" cy="61070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0" name="Google Shape;500;p29"/>
          <p:cNvPicPr preferRelativeResize="0"/>
          <p:nvPr/>
        </p:nvPicPr>
        <p:blipFill rotWithShape="1">
          <a:blip r:embed="rId7">
            <a:alphaModFix/>
          </a:blip>
          <a:srcRect b="0" l="0" r="1671" t="10080"/>
          <a:stretch/>
        </p:blipFill>
        <p:spPr>
          <a:xfrm>
            <a:off x="7930938" y="2536513"/>
            <a:ext cx="899700" cy="6755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01" name="Google Shape;501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2236205">
            <a:off x="6485575" y="4167794"/>
            <a:ext cx="936000" cy="957906"/>
          </a:xfrm>
          <a:prstGeom prst="rect">
            <a:avLst/>
          </a:prstGeom>
          <a:noFill/>
          <a:ln>
            <a:noFill/>
          </a:ln>
        </p:spPr>
      </p:pic>
      <p:sp>
        <p:nvSpPr>
          <p:cNvPr id="502" name="Google Shape;502;p29"/>
          <p:cNvSpPr txBox="1"/>
          <p:nvPr/>
        </p:nvSpPr>
        <p:spPr>
          <a:xfrm>
            <a:off x="787613" y="1420888"/>
            <a:ext cx="7176000" cy="31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700">
                <a:solidFill>
                  <a:srgbClr val="CC0000"/>
                </a:solidFill>
              </a:rPr>
              <a:t>Focus On The Information That What Need To Share To The Audience:</a:t>
            </a:r>
            <a:endParaRPr b="1" sz="1700">
              <a:solidFill>
                <a:srgbClr val="CC0000"/>
              </a:solidFill>
            </a:endParaRPr>
          </a:p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❖"/>
            </a:pPr>
            <a:r>
              <a:rPr lang="en-GB" sz="1700">
                <a:solidFill>
                  <a:schemeClr val="dk1"/>
                </a:solidFill>
              </a:rPr>
              <a:t>The focus should always be on the audience and avoid irrelevant and unnecessary information that would create confusion for the audience. 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❖"/>
            </a:pPr>
            <a:r>
              <a:rPr lang="en-GB" sz="1700">
                <a:solidFill>
                  <a:schemeClr val="dk1"/>
                </a:solidFill>
              </a:rPr>
              <a:t>Make sure to explain and justify the methodological choices that you made in the dissertation for creating the background for the audiences.  </a:t>
            </a:r>
            <a:endParaRPr sz="17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</p:txBody>
      </p:sp>
      <p:pic>
        <p:nvPicPr>
          <p:cNvPr id="503" name="Google Shape;503;p2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999050" y="3985645"/>
            <a:ext cx="1002051" cy="9789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30"/>
          <p:cNvSpPr/>
          <p:nvPr/>
        </p:nvSpPr>
        <p:spPr>
          <a:xfrm rot="-6596014">
            <a:off x="-1794404" y="2134400"/>
            <a:ext cx="1037455" cy="1037455"/>
          </a:xfrm>
          <a:prstGeom prst="ellipse">
            <a:avLst/>
          </a:pr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9" name="Google Shape;509;p30"/>
          <p:cNvSpPr/>
          <p:nvPr/>
        </p:nvSpPr>
        <p:spPr>
          <a:xfrm rot="-6599135">
            <a:off x="-849191" y="1450070"/>
            <a:ext cx="592480" cy="592480"/>
          </a:xfrm>
          <a:prstGeom prst="ellipse">
            <a:avLst/>
          </a:prstGeom>
          <a:solidFill>
            <a:srgbClr val="1155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0" name="Google Shape;510;p30"/>
          <p:cNvSpPr/>
          <p:nvPr/>
        </p:nvSpPr>
        <p:spPr>
          <a:xfrm>
            <a:off x="2504750" y="4575400"/>
            <a:ext cx="1146900" cy="1173600"/>
          </a:xfrm>
          <a:prstGeom prst="ellipse">
            <a:avLst/>
          </a:prstGeom>
          <a:solidFill>
            <a:srgbClr val="073763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/>
          </a:p>
        </p:txBody>
      </p:sp>
      <p:sp>
        <p:nvSpPr>
          <p:cNvPr id="511" name="Google Shape;511;p30"/>
          <p:cNvSpPr/>
          <p:nvPr/>
        </p:nvSpPr>
        <p:spPr>
          <a:xfrm>
            <a:off x="6848050" y="-306825"/>
            <a:ext cx="1914900" cy="1914900"/>
          </a:xfrm>
          <a:prstGeom prst="donut">
            <a:avLst>
              <a:gd fmla="val 25000" name="adj"/>
            </a:avLst>
          </a:prstGeom>
          <a:solidFill>
            <a:srgbClr val="1C4587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12" name="Google Shape;512;p30"/>
          <p:cNvPicPr preferRelativeResize="0"/>
          <p:nvPr/>
        </p:nvPicPr>
        <p:blipFill rotWithShape="1">
          <a:blip r:embed="rId3">
            <a:alphaModFix/>
          </a:blip>
          <a:srcRect b="0" l="0" r="24282" t="0"/>
          <a:stretch/>
        </p:blipFill>
        <p:spPr>
          <a:xfrm flipH="1" rot="3540337">
            <a:off x="3451897" y="4603280"/>
            <a:ext cx="870083" cy="499192"/>
          </a:xfrm>
          <a:prstGeom prst="rect">
            <a:avLst/>
          </a:prstGeom>
          <a:noFill/>
          <a:ln>
            <a:noFill/>
          </a:ln>
        </p:spPr>
      </p:pic>
      <p:sp>
        <p:nvSpPr>
          <p:cNvPr id="513" name="Google Shape;513;p30"/>
          <p:cNvSpPr txBox="1"/>
          <p:nvPr/>
        </p:nvSpPr>
        <p:spPr>
          <a:xfrm rot="279706">
            <a:off x="-225621" y="1956358"/>
            <a:ext cx="686571" cy="109284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900">
                <a:solidFill>
                  <a:srgbClr val="CC0000"/>
                </a:solidFill>
              </a:rPr>
              <a:t>?</a:t>
            </a:r>
            <a:endParaRPr sz="5900">
              <a:solidFill>
                <a:srgbClr val="CC0000"/>
              </a:solidFill>
            </a:endParaRPr>
          </a:p>
        </p:txBody>
      </p:sp>
      <p:pic>
        <p:nvPicPr>
          <p:cNvPr id="514" name="Google Shape;514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351250" y="3893569"/>
            <a:ext cx="1146750" cy="1173581"/>
          </a:xfrm>
          <a:prstGeom prst="rect">
            <a:avLst/>
          </a:prstGeom>
          <a:noFill/>
          <a:ln>
            <a:noFill/>
          </a:ln>
        </p:spPr>
      </p:pic>
      <p:sp>
        <p:nvSpPr>
          <p:cNvPr id="515" name="Google Shape;515;p30"/>
          <p:cNvSpPr txBox="1"/>
          <p:nvPr/>
        </p:nvSpPr>
        <p:spPr>
          <a:xfrm flipH="1" rot="-1876488">
            <a:off x="408001" y="2971605"/>
            <a:ext cx="379086" cy="110808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0">
                <a:solidFill>
                  <a:srgbClr val="073763"/>
                </a:solidFill>
              </a:rPr>
              <a:t>!</a:t>
            </a:r>
            <a:endParaRPr sz="6000">
              <a:solidFill>
                <a:srgbClr val="073763"/>
              </a:solidFill>
            </a:endParaRPr>
          </a:p>
        </p:txBody>
      </p:sp>
      <p:sp>
        <p:nvSpPr>
          <p:cNvPr id="516" name="Google Shape;516;p30"/>
          <p:cNvSpPr/>
          <p:nvPr/>
        </p:nvSpPr>
        <p:spPr>
          <a:xfrm rot="-6598506">
            <a:off x="-122541" y="-54993"/>
            <a:ext cx="367083" cy="365187"/>
          </a:xfrm>
          <a:prstGeom prst="ellipse">
            <a:avLst/>
          </a:prstGeom>
          <a:solidFill>
            <a:srgbClr val="99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7" name="Google Shape;517;p30"/>
          <p:cNvSpPr/>
          <p:nvPr/>
        </p:nvSpPr>
        <p:spPr>
          <a:xfrm rot="-6598254">
            <a:off x="209266" y="1585673"/>
            <a:ext cx="481345" cy="468248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8" name="Google Shape;518;p30"/>
          <p:cNvSpPr txBox="1"/>
          <p:nvPr/>
        </p:nvSpPr>
        <p:spPr>
          <a:xfrm rot="994192">
            <a:off x="8119919" y="3372850"/>
            <a:ext cx="521768" cy="92336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800">
                <a:solidFill>
                  <a:srgbClr val="073763"/>
                </a:solidFill>
              </a:rPr>
              <a:t>!</a:t>
            </a:r>
            <a:endParaRPr/>
          </a:p>
        </p:txBody>
      </p:sp>
      <p:sp>
        <p:nvSpPr>
          <p:cNvPr id="519" name="Google Shape;519;p30"/>
          <p:cNvSpPr/>
          <p:nvPr/>
        </p:nvSpPr>
        <p:spPr>
          <a:xfrm rot="-6598088">
            <a:off x="8725498" y="265623"/>
            <a:ext cx="294292" cy="263356"/>
          </a:xfrm>
          <a:prstGeom prst="ellipse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20" name="Google Shape;520;p30"/>
          <p:cNvPicPr preferRelativeResize="0"/>
          <p:nvPr/>
        </p:nvPicPr>
        <p:blipFill rotWithShape="1">
          <a:blip r:embed="rId3">
            <a:alphaModFix/>
          </a:blip>
          <a:srcRect b="0" l="0" r="5829" t="0"/>
          <a:stretch/>
        </p:blipFill>
        <p:spPr>
          <a:xfrm rot="7906388">
            <a:off x="8240897" y="1225600"/>
            <a:ext cx="991906" cy="457575"/>
          </a:xfrm>
          <a:prstGeom prst="rect">
            <a:avLst/>
          </a:prstGeom>
          <a:noFill/>
          <a:ln>
            <a:noFill/>
          </a:ln>
        </p:spPr>
      </p:pic>
      <p:sp>
        <p:nvSpPr>
          <p:cNvPr id="521" name="Google Shape;521;p30"/>
          <p:cNvSpPr/>
          <p:nvPr/>
        </p:nvSpPr>
        <p:spPr>
          <a:xfrm rot="-6597214">
            <a:off x="1365520" y="4749681"/>
            <a:ext cx="447461" cy="46863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22" name="Google Shape;522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302271">
            <a:off x="3754175" y="-344152"/>
            <a:ext cx="631400" cy="675475"/>
          </a:xfrm>
          <a:prstGeom prst="rect">
            <a:avLst/>
          </a:prstGeom>
          <a:noFill/>
          <a:ln>
            <a:noFill/>
          </a:ln>
        </p:spPr>
      </p:pic>
      <p:sp>
        <p:nvSpPr>
          <p:cNvPr id="523" name="Google Shape;523;p30"/>
          <p:cNvSpPr txBox="1"/>
          <p:nvPr/>
        </p:nvSpPr>
        <p:spPr>
          <a:xfrm rot="3886993">
            <a:off x="2317913" y="-459"/>
            <a:ext cx="701336" cy="110821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0">
                <a:solidFill>
                  <a:srgbClr val="CC0000"/>
                </a:solidFill>
              </a:rPr>
              <a:t>!</a:t>
            </a:r>
            <a:endParaRPr sz="2600">
              <a:solidFill>
                <a:srgbClr val="CC0000"/>
              </a:solidFill>
            </a:endParaRPr>
          </a:p>
        </p:txBody>
      </p:sp>
      <p:pic>
        <p:nvPicPr>
          <p:cNvPr id="524" name="Google Shape;524;p30"/>
          <p:cNvPicPr preferRelativeResize="0"/>
          <p:nvPr/>
        </p:nvPicPr>
        <p:blipFill rotWithShape="1">
          <a:blip r:embed="rId6">
            <a:alphaModFix/>
          </a:blip>
          <a:srcRect b="8590" l="5197" r="4091" t="10971"/>
          <a:stretch/>
        </p:blipFill>
        <p:spPr>
          <a:xfrm>
            <a:off x="295300" y="189275"/>
            <a:ext cx="1146750" cy="922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30"/>
          <p:cNvPicPr preferRelativeResize="0"/>
          <p:nvPr/>
        </p:nvPicPr>
        <p:blipFill rotWithShape="1">
          <a:blip r:embed="rId6">
            <a:alphaModFix/>
          </a:blip>
          <a:srcRect b="8590" l="5197" r="4091" t="10971"/>
          <a:stretch/>
        </p:blipFill>
        <p:spPr>
          <a:xfrm>
            <a:off x="5532100" y="4730244"/>
            <a:ext cx="759000" cy="61070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6" name="Google Shape;526;p30"/>
          <p:cNvPicPr preferRelativeResize="0"/>
          <p:nvPr/>
        </p:nvPicPr>
        <p:blipFill rotWithShape="1">
          <a:blip r:embed="rId7">
            <a:alphaModFix/>
          </a:blip>
          <a:srcRect b="0" l="0" r="1671" t="10080"/>
          <a:stretch/>
        </p:blipFill>
        <p:spPr>
          <a:xfrm>
            <a:off x="7930938" y="2536513"/>
            <a:ext cx="899700" cy="6755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27" name="Google Shape;527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2236205">
            <a:off x="6485575" y="4167794"/>
            <a:ext cx="936000" cy="957906"/>
          </a:xfrm>
          <a:prstGeom prst="rect">
            <a:avLst/>
          </a:prstGeom>
          <a:noFill/>
          <a:ln>
            <a:noFill/>
          </a:ln>
        </p:spPr>
      </p:pic>
      <p:sp>
        <p:nvSpPr>
          <p:cNvPr id="528" name="Google Shape;528;p30"/>
          <p:cNvSpPr txBox="1"/>
          <p:nvPr/>
        </p:nvSpPr>
        <p:spPr>
          <a:xfrm>
            <a:off x="787613" y="1420888"/>
            <a:ext cx="7176000" cy="255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700">
                <a:solidFill>
                  <a:srgbClr val="CC0000"/>
                </a:solidFill>
              </a:rPr>
              <a:t>Discuss Hurdles And Difficulties:</a:t>
            </a:r>
            <a:endParaRPr b="1" sz="1700">
              <a:solidFill>
                <a:srgbClr val="CC0000"/>
              </a:solidFill>
            </a:endParaRPr>
          </a:p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❖"/>
            </a:pPr>
            <a:r>
              <a:rPr lang="en-GB" sz="1700">
                <a:solidFill>
                  <a:schemeClr val="dk1"/>
                </a:solidFill>
              </a:rPr>
              <a:t>You should discuss the hurdle or the barriers that comes across by you while conducting the research along with explaining how you tackle those difficulties. 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❖"/>
            </a:pPr>
            <a:r>
              <a:rPr lang="en-GB" sz="1700">
                <a:solidFill>
                  <a:schemeClr val="dk1"/>
                </a:solidFill>
              </a:rPr>
              <a:t>And illustrate that you tried to conduct the research as demanding as possible.  </a:t>
            </a:r>
            <a:endParaRPr sz="17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</p:txBody>
      </p:sp>
      <p:pic>
        <p:nvPicPr>
          <p:cNvPr id="529" name="Google Shape;529;p3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999050" y="3985645"/>
            <a:ext cx="1002051" cy="9789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31"/>
          <p:cNvSpPr/>
          <p:nvPr/>
        </p:nvSpPr>
        <p:spPr>
          <a:xfrm rot="-6599135">
            <a:off x="-849191" y="1450070"/>
            <a:ext cx="592480" cy="592480"/>
          </a:xfrm>
          <a:prstGeom prst="ellipse">
            <a:avLst/>
          </a:prstGeom>
          <a:solidFill>
            <a:srgbClr val="1155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5" name="Google Shape;535;p31"/>
          <p:cNvSpPr/>
          <p:nvPr/>
        </p:nvSpPr>
        <p:spPr>
          <a:xfrm rot="-6597823">
            <a:off x="2359149" y="1686794"/>
            <a:ext cx="984989" cy="1012414"/>
          </a:xfrm>
          <a:prstGeom prst="ellipse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6" name="Google Shape;536;p31"/>
          <p:cNvSpPr/>
          <p:nvPr/>
        </p:nvSpPr>
        <p:spPr>
          <a:xfrm>
            <a:off x="3232977" y="424126"/>
            <a:ext cx="4501500" cy="4199700"/>
          </a:xfrm>
          <a:prstGeom prst="ellipse">
            <a:avLst/>
          </a:prstGeom>
          <a:solidFill>
            <a:srgbClr val="CC0000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7" name="Google Shape;537;p31"/>
          <p:cNvSpPr/>
          <p:nvPr/>
        </p:nvSpPr>
        <p:spPr>
          <a:xfrm>
            <a:off x="2326400" y="3148550"/>
            <a:ext cx="1838700" cy="1773600"/>
          </a:xfrm>
          <a:prstGeom prst="ellipse">
            <a:avLst/>
          </a:prstGeom>
          <a:solidFill>
            <a:srgbClr val="073763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/>
          </a:p>
        </p:txBody>
      </p:sp>
      <p:sp>
        <p:nvSpPr>
          <p:cNvPr id="538" name="Google Shape;538;p31"/>
          <p:cNvSpPr/>
          <p:nvPr/>
        </p:nvSpPr>
        <p:spPr>
          <a:xfrm>
            <a:off x="6783750" y="81500"/>
            <a:ext cx="1914900" cy="1914900"/>
          </a:xfrm>
          <a:prstGeom prst="donut">
            <a:avLst>
              <a:gd fmla="val 25000" name="adj"/>
            </a:avLst>
          </a:prstGeom>
          <a:solidFill>
            <a:srgbClr val="1C4587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9" name="Google Shape;539;p31"/>
          <p:cNvSpPr txBox="1"/>
          <p:nvPr/>
        </p:nvSpPr>
        <p:spPr>
          <a:xfrm>
            <a:off x="2886900" y="2203013"/>
            <a:ext cx="4755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600">
                <a:solidFill>
                  <a:srgbClr val="FFFFFF"/>
                </a:solidFill>
              </a:rPr>
              <a:t>GOOD LUCK</a:t>
            </a:r>
            <a:endParaRPr b="1" sz="13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540" name="Google Shape;540;p31"/>
          <p:cNvPicPr preferRelativeResize="0"/>
          <p:nvPr/>
        </p:nvPicPr>
        <p:blipFill rotWithShape="1">
          <a:blip r:embed="rId3">
            <a:alphaModFix/>
          </a:blip>
          <a:srcRect b="0" l="0" r="3716" t="0"/>
          <a:stretch/>
        </p:blipFill>
        <p:spPr>
          <a:xfrm rot="-1225023">
            <a:off x="2022730" y="1290924"/>
            <a:ext cx="1014165" cy="457577"/>
          </a:xfrm>
          <a:prstGeom prst="rect">
            <a:avLst/>
          </a:prstGeom>
          <a:noFill/>
          <a:ln>
            <a:noFill/>
          </a:ln>
        </p:spPr>
      </p:pic>
      <p:pic>
        <p:nvPicPr>
          <p:cNvPr id="541" name="Google Shape;541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3788461">
            <a:off x="6545966" y="4342656"/>
            <a:ext cx="830519" cy="849963"/>
          </a:xfrm>
          <a:prstGeom prst="rect">
            <a:avLst/>
          </a:prstGeom>
          <a:noFill/>
          <a:ln>
            <a:noFill/>
          </a:ln>
        </p:spPr>
      </p:pic>
      <p:sp>
        <p:nvSpPr>
          <p:cNvPr id="542" name="Google Shape;542;p31"/>
          <p:cNvSpPr txBox="1"/>
          <p:nvPr/>
        </p:nvSpPr>
        <p:spPr>
          <a:xfrm rot="279706">
            <a:off x="-225621" y="1956358"/>
            <a:ext cx="686571" cy="109284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900">
                <a:solidFill>
                  <a:srgbClr val="CC0000"/>
                </a:solidFill>
              </a:rPr>
              <a:t>?</a:t>
            </a:r>
            <a:endParaRPr sz="5900">
              <a:solidFill>
                <a:srgbClr val="CC0000"/>
              </a:solidFill>
            </a:endParaRPr>
          </a:p>
        </p:txBody>
      </p:sp>
      <p:pic>
        <p:nvPicPr>
          <p:cNvPr id="543" name="Google Shape;543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58600" y="3824869"/>
            <a:ext cx="1146750" cy="1173581"/>
          </a:xfrm>
          <a:prstGeom prst="rect">
            <a:avLst/>
          </a:prstGeom>
          <a:noFill/>
          <a:ln>
            <a:noFill/>
          </a:ln>
        </p:spPr>
      </p:pic>
      <p:sp>
        <p:nvSpPr>
          <p:cNvPr id="544" name="Google Shape;544;p31"/>
          <p:cNvSpPr txBox="1"/>
          <p:nvPr/>
        </p:nvSpPr>
        <p:spPr>
          <a:xfrm flipH="1" rot="-1876488">
            <a:off x="813001" y="3079330"/>
            <a:ext cx="379086" cy="110808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6000">
                <a:solidFill>
                  <a:srgbClr val="073763"/>
                </a:solidFill>
              </a:rPr>
              <a:t>!</a:t>
            </a:r>
            <a:endParaRPr sz="6000">
              <a:solidFill>
                <a:srgbClr val="073763"/>
              </a:solidFill>
            </a:endParaRPr>
          </a:p>
        </p:txBody>
      </p:sp>
      <p:sp>
        <p:nvSpPr>
          <p:cNvPr id="545" name="Google Shape;545;p31"/>
          <p:cNvSpPr/>
          <p:nvPr/>
        </p:nvSpPr>
        <p:spPr>
          <a:xfrm rot="-6598506">
            <a:off x="-122541" y="-54993"/>
            <a:ext cx="367083" cy="365187"/>
          </a:xfrm>
          <a:prstGeom prst="ellipse">
            <a:avLst/>
          </a:prstGeom>
          <a:solidFill>
            <a:srgbClr val="99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6" name="Google Shape;546;p31"/>
          <p:cNvSpPr/>
          <p:nvPr/>
        </p:nvSpPr>
        <p:spPr>
          <a:xfrm rot="-6598254">
            <a:off x="953316" y="2259598"/>
            <a:ext cx="481345" cy="468248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7" name="Google Shape;547;p31"/>
          <p:cNvSpPr txBox="1"/>
          <p:nvPr/>
        </p:nvSpPr>
        <p:spPr>
          <a:xfrm rot="994192">
            <a:off x="8188019" y="3267300"/>
            <a:ext cx="521768" cy="92336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800">
                <a:solidFill>
                  <a:srgbClr val="073763"/>
                </a:solidFill>
              </a:rPr>
              <a:t>!</a:t>
            </a:r>
            <a:endParaRPr/>
          </a:p>
        </p:txBody>
      </p:sp>
      <p:sp>
        <p:nvSpPr>
          <p:cNvPr id="548" name="Google Shape;548;p31"/>
          <p:cNvSpPr/>
          <p:nvPr/>
        </p:nvSpPr>
        <p:spPr>
          <a:xfrm rot="-6598088">
            <a:off x="8725498" y="265623"/>
            <a:ext cx="294292" cy="263356"/>
          </a:xfrm>
          <a:prstGeom prst="ellipse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49" name="Google Shape;549;p31"/>
          <p:cNvPicPr preferRelativeResize="0"/>
          <p:nvPr/>
        </p:nvPicPr>
        <p:blipFill rotWithShape="1">
          <a:blip r:embed="rId3">
            <a:alphaModFix/>
          </a:blip>
          <a:srcRect b="0" l="0" r="5829" t="0"/>
          <a:stretch/>
        </p:blipFill>
        <p:spPr>
          <a:xfrm rot="7906388">
            <a:off x="8247522" y="1494625"/>
            <a:ext cx="991906" cy="457575"/>
          </a:xfrm>
          <a:prstGeom prst="rect">
            <a:avLst/>
          </a:prstGeom>
          <a:noFill/>
          <a:ln>
            <a:noFill/>
          </a:ln>
        </p:spPr>
      </p:pic>
      <p:sp>
        <p:nvSpPr>
          <p:cNvPr id="550" name="Google Shape;550;p31"/>
          <p:cNvSpPr/>
          <p:nvPr/>
        </p:nvSpPr>
        <p:spPr>
          <a:xfrm rot="-6597214">
            <a:off x="1365520" y="4749681"/>
            <a:ext cx="447461" cy="46863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1" name="Google Shape;551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302271">
            <a:off x="3754175" y="-344152"/>
            <a:ext cx="631400" cy="675475"/>
          </a:xfrm>
          <a:prstGeom prst="rect">
            <a:avLst/>
          </a:prstGeom>
          <a:noFill/>
          <a:ln>
            <a:noFill/>
          </a:ln>
        </p:spPr>
      </p:pic>
      <p:sp>
        <p:nvSpPr>
          <p:cNvPr id="552" name="Google Shape;552;p31"/>
          <p:cNvSpPr txBox="1"/>
          <p:nvPr/>
        </p:nvSpPr>
        <p:spPr>
          <a:xfrm rot="3886993">
            <a:off x="2569138" y="96516"/>
            <a:ext cx="701336" cy="110821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0">
                <a:solidFill>
                  <a:srgbClr val="CC0000"/>
                </a:solidFill>
              </a:rPr>
              <a:t>!</a:t>
            </a:r>
            <a:endParaRPr sz="2600">
              <a:solidFill>
                <a:srgbClr val="CC0000"/>
              </a:solidFill>
            </a:endParaRPr>
          </a:p>
        </p:txBody>
      </p:sp>
      <p:pic>
        <p:nvPicPr>
          <p:cNvPr id="553" name="Google Shape;553;p31"/>
          <p:cNvPicPr preferRelativeResize="0"/>
          <p:nvPr/>
        </p:nvPicPr>
        <p:blipFill rotWithShape="1">
          <a:blip r:embed="rId6">
            <a:alphaModFix/>
          </a:blip>
          <a:srcRect b="8590" l="5197" r="4091" t="10971"/>
          <a:stretch/>
        </p:blipFill>
        <p:spPr>
          <a:xfrm>
            <a:off x="428075" y="395925"/>
            <a:ext cx="1580130" cy="1271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4" name="Google Shape;554;p31"/>
          <p:cNvPicPr preferRelativeResize="0"/>
          <p:nvPr/>
        </p:nvPicPr>
        <p:blipFill rotWithShape="1">
          <a:blip r:embed="rId6">
            <a:alphaModFix/>
          </a:blip>
          <a:srcRect b="8590" l="5197" r="4091" t="10971"/>
          <a:stretch/>
        </p:blipFill>
        <p:spPr>
          <a:xfrm>
            <a:off x="4693900" y="4730244"/>
            <a:ext cx="759000" cy="61070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5" name="Google Shape;555;p31"/>
          <p:cNvPicPr preferRelativeResize="0"/>
          <p:nvPr/>
        </p:nvPicPr>
        <p:blipFill rotWithShape="1">
          <a:blip r:embed="rId7">
            <a:alphaModFix/>
          </a:blip>
          <a:srcRect b="0" l="0" r="1671" t="10080"/>
          <a:stretch/>
        </p:blipFill>
        <p:spPr>
          <a:xfrm>
            <a:off x="7815988" y="2266450"/>
            <a:ext cx="899700" cy="6755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56" name="Google Shape;556;p3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999050" y="3985645"/>
            <a:ext cx="1002051" cy="9789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