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Merriweather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0CE24E-AFE8-4921-8EDF-0C02B3820B1F}">
  <a:tblStyle styleId="{D20CE24E-AFE8-4921-8EDF-0C02B3820B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Merriweather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Merriweather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erriweather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8448ecc3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8448ecc3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7d08850f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7d08850f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e716100f1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e716100f1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716100f1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716100f1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f227e18cc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f227e18cc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cb2516811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cb2516811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f227e18cc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f227e18cc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e7d08850f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e7d08850f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e71c7e1979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e71c7e1979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rot="-6597823">
            <a:off x="2359149" y="1686794"/>
            <a:ext cx="984989" cy="1012414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232977" y="424126"/>
            <a:ext cx="4501500" cy="4199700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2326400" y="3148550"/>
            <a:ext cx="1838700" cy="17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58" name="Google Shape;58;p13"/>
          <p:cNvSpPr/>
          <p:nvPr/>
        </p:nvSpPr>
        <p:spPr>
          <a:xfrm>
            <a:off x="6783750" y="81500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2963275" y="1458100"/>
            <a:ext cx="50409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Primary Data </a:t>
            </a:r>
            <a:endParaRPr b="1"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Versus </a:t>
            </a:r>
            <a:endParaRPr b="1"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Secondary Data</a:t>
            </a:r>
            <a:endParaRPr b="1" sz="13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3716" t="0"/>
          <a:stretch/>
        </p:blipFill>
        <p:spPr>
          <a:xfrm rot="-1225023">
            <a:off x="2022730" y="1290924"/>
            <a:ext cx="1014165" cy="45757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87900" y="3888306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 flipH="1" rot="-1876488">
            <a:off x="813001" y="30793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 rot="-6598254">
            <a:off x="953316" y="2259598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7522" y="1494625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42800" y="-210139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 rot="3886993">
            <a:off x="2569138" y="96516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28075" y="395925"/>
            <a:ext cx="1580130" cy="12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6939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84" name="Google Shape;84;p14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4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89" name="Google Shape;89;p14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1292700" y="932100"/>
            <a:ext cx="54060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What Is Primary Data?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781800" y="1707250"/>
            <a:ext cx="71760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 information that is accumulated directly from first-hand experiences is known as Primary data.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 This method is used by authors for obtaining data for a particular kind of research.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 This kind of data collection method is also regarded as raw material since it comprises of original data from first source.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Using a primary data collection can be a hectic choice but it assures guaranteed results in most of the cases. 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03" name="Google Shape;10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11" name="Google Shape;111;p15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16" name="Google Shape;116;p15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24" name="Google Shape;124;p1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5"/>
          <p:cNvSpPr txBox="1"/>
          <p:nvPr/>
        </p:nvSpPr>
        <p:spPr>
          <a:xfrm>
            <a:off x="2009650" y="830575"/>
            <a:ext cx="42708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Kinds Of Primary Data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28" name="Google Shape;12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5"/>
          <p:cNvSpPr txBox="1"/>
          <p:nvPr/>
        </p:nvSpPr>
        <p:spPr>
          <a:xfrm>
            <a:off x="899800" y="1591788"/>
            <a:ext cx="4167600" cy="28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Interview (telephone, personal interview, e-mail)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Experiments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Self-administered surveys and questionnaires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Diary entries, letters, and other correspondence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Case studies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30" name="Google Shape;13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5"/>
          <p:cNvSpPr txBox="1"/>
          <p:nvPr/>
        </p:nvSpPr>
        <p:spPr>
          <a:xfrm>
            <a:off x="4572000" y="2125950"/>
            <a:ext cx="3000000" cy="22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Field surveillance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Ethnographic research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Action research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Life histories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Eyewitness accounts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Personal narratives, memoirs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2590350" y="4814375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39" name="Google Shape;139;p16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16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2700031">
            <a:off x="3368197" y="4564955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42" name="Google Shape;14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8425" y="39991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 txBox="1"/>
          <p:nvPr/>
        </p:nvSpPr>
        <p:spPr>
          <a:xfrm flipH="1" rot="-1876488">
            <a:off x="-5237" y="26990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44" name="Google Shape;144;p16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 rot="-6598254">
            <a:off x="-56384" y="1179336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47" name="Google Shape;147;p16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6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52" name="Google Shape;152;p1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/>
        </p:nvSpPr>
        <p:spPr>
          <a:xfrm>
            <a:off x="944550" y="932100"/>
            <a:ext cx="58536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 Pros &amp; Cons Of Primary Data</a:t>
            </a:r>
            <a:endParaRPr sz="100">
              <a:solidFill>
                <a:srgbClr val="FFFFFF"/>
              </a:solidFill>
            </a:endParaRPr>
          </a:p>
        </p:txBody>
      </p:sp>
      <p:sp>
        <p:nvSpPr>
          <p:cNvPr id="156" name="Google Shape;156;p16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"/>
          <p:cNvSpPr/>
          <p:nvPr/>
        </p:nvSpPr>
        <p:spPr>
          <a:xfrm rot="-6596854">
            <a:off x="9983683" y="3055151"/>
            <a:ext cx="826591" cy="82784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8" name="Google Shape;15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608800" y="4447344"/>
            <a:ext cx="936000" cy="9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p16"/>
          <p:cNvGraphicFramePr/>
          <p:nvPr/>
        </p:nvGraphicFramePr>
        <p:xfrm>
          <a:off x="503775" y="1815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{D20CE24E-AFE8-4921-8EDF-0C02B3820B1F}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solidFill>
                            <a:schemeClr val="lt1"/>
                          </a:solidFill>
                        </a:rPr>
                        <a:t>Pros of Primary Data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solidFill>
                            <a:schemeClr val="lt1"/>
                          </a:solidFill>
                        </a:rPr>
                        <a:t>Cons of Primary Data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Improved Accuracy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More Limitations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A Greater Level of Control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Not Always Possible 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Up-To-Date Information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Time-Consuming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You Are The Owner Of The Information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More Expensive      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7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7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68" name="Google Shape;168;p17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17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71" name="Google Shape;17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7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73" name="Google Shape;173;p17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7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7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76" name="Google Shape;176;p17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17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7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7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81" name="Google Shape;181;p1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7"/>
          <p:cNvSpPr txBox="1"/>
          <p:nvPr/>
        </p:nvSpPr>
        <p:spPr>
          <a:xfrm>
            <a:off x="668163" y="1988625"/>
            <a:ext cx="6803400" cy="3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 data that have already been collected previously for another purpose but has some significance to research needs of the current research is called secondary data.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Additionally, the information is accumulated by somebody else instead of the author of the study himself. This method is also known as second-hand information.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85" name="Google Shape;185;p17"/>
          <p:cNvSpPr/>
          <p:nvPr/>
        </p:nvSpPr>
        <p:spPr>
          <a:xfrm rot="-6598088">
            <a:off x="2359748" y="10516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7"/>
          <p:cNvSpPr txBox="1"/>
          <p:nvPr/>
        </p:nvSpPr>
        <p:spPr>
          <a:xfrm>
            <a:off x="957212" y="1000050"/>
            <a:ext cx="52254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What Is Secondary Data?</a:t>
            </a:r>
            <a:r>
              <a:rPr b="1" lang="en-GB" sz="2900">
                <a:solidFill>
                  <a:srgbClr val="FFFFFF"/>
                </a:solidFill>
              </a:rPr>
              <a:t>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88" name="Google Shape;1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8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97" name="Google Shape;197;p18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00" name="Google Shape;2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02" name="Google Shape;202;p18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8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05" name="Google Shape;205;p18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18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8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10" name="Google Shape;210;p1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8"/>
          <p:cNvSpPr txBox="1"/>
          <p:nvPr/>
        </p:nvSpPr>
        <p:spPr>
          <a:xfrm>
            <a:off x="668175" y="1930225"/>
            <a:ext cx="7330800" cy="28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Secondary sources are utilised for the first time. Hence, it is called secondary.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Valuable readings and analysis grounded on primary sources are provided by secondary sources.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Secondary sources elucidate primary sources in detail and often make use of them for supporting a particular research or a point of view.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14" name="Google Shape;214;p18"/>
          <p:cNvSpPr/>
          <p:nvPr/>
        </p:nvSpPr>
        <p:spPr>
          <a:xfrm rot="-6598088">
            <a:off x="2359748" y="10516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18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8"/>
          <p:cNvSpPr txBox="1"/>
          <p:nvPr/>
        </p:nvSpPr>
        <p:spPr>
          <a:xfrm>
            <a:off x="957212" y="1000050"/>
            <a:ext cx="52254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What Is Secondary Data?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217" name="Google Shape;21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26" name="Google Shape;226;p19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19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9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29" name="Google Shape;2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9"/>
          <p:cNvSpPr txBox="1"/>
          <p:nvPr/>
        </p:nvSpPr>
        <p:spPr>
          <a:xfrm flipH="1" rot="-1876488">
            <a:off x="408001" y="328048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31" name="Google Shape;231;p19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9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9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34" name="Google Shape;234;p19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19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9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7" name="Google Shape;2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9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39" name="Google Shape;239;p19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9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9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9"/>
          <p:cNvSpPr txBox="1"/>
          <p:nvPr/>
        </p:nvSpPr>
        <p:spPr>
          <a:xfrm>
            <a:off x="899800" y="1661975"/>
            <a:ext cx="7099200" cy="43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Previous researches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Financial sources Letters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Diaries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Research analysis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Web information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Historical data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Encyclopaedias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Monographs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43" name="Google Shape;243;p19"/>
          <p:cNvSpPr/>
          <p:nvPr/>
        </p:nvSpPr>
        <p:spPr>
          <a:xfrm rot="-6598088">
            <a:off x="2359748" y="10516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19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9"/>
          <p:cNvSpPr txBox="1"/>
          <p:nvPr/>
        </p:nvSpPr>
        <p:spPr>
          <a:xfrm>
            <a:off x="1047412" y="867750"/>
            <a:ext cx="52254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Kinds Of Secondary Data</a:t>
            </a:r>
            <a:r>
              <a:rPr b="1" lang="en-GB" sz="2900">
                <a:solidFill>
                  <a:srgbClr val="FFFFFF"/>
                </a:solidFill>
              </a:rPr>
              <a:t>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246" name="Google Shape;24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9"/>
          <p:cNvSpPr txBox="1"/>
          <p:nvPr/>
        </p:nvSpPr>
        <p:spPr>
          <a:xfrm>
            <a:off x="3910700" y="1608075"/>
            <a:ext cx="40884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Journal articles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Works of criticism &amp; interpretation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Biography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Dissertations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Official statistics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Mass media products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Government reports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Google Analytics.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0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0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0"/>
          <p:cNvSpPr/>
          <p:nvPr/>
        </p:nvSpPr>
        <p:spPr>
          <a:xfrm>
            <a:off x="2590350" y="4814375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56" name="Google Shape;256;p20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20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2700031">
            <a:off x="3368197" y="4564955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0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59" name="Google Shape;25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8425" y="39991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0"/>
          <p:cNvSpPr txBox="1"/>
          <p:nvPr/>
        </p:nvSpPr>
        <p:spPr>
          <a:xfrm flipH="1" rot="-1876488">
            <a:off x="-5237" y="26990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61" name="Google Shape;261;p20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0"/>
          <p:cNvSpPr/>
          <p:nvPr/>
        </p:nvSpPr>
        <p:spPr>
          <a:xfrm rot="-6598254">
            <a:off x="-56384" y="1179336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0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64" name="Google Shape;264;p20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20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0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7" name="Google Shape;26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0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69" name="Google Shape;269;p2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0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0"/>
          <p:cNvSpPr txBox="1"/>
          <p:nvPr/>
        </p:nvSpPr>
        <p:spPr>
          <a:xfrm>
            <a:off x="749988" y="642300"/>
            <a:ext cx="61065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 Pros And Cons Of Secondary Data</a:t>
            </a:r>
            <a:endParaRPr sz="100">
              <a:solidFill>
                <a:srgbClr val="FFFFFF"/>
              </a:solidFill>
            </a:endParaRPr>
          </a:p>
        </p:txBody>
      </p:sp>
      <p:sp>
        <p:nvSpPr>
          <p:cNvPr id="273" name="Google Shape;273;p20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0"/>
          <p:cNvSpPr/>
          <p:nvPr/>
        </p:nvSpPr>
        <p:spPr>
          <a:xfrm rot="-6596854">
            <a:off x="9983683" y="3055151"/>
            <a:ext cx="826591" cy="82784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608800" y="4447344"/>
            <a:ext cx="936000" cy="9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7" name="Google Shape;277;p20"/>
          <p:cNvGraphicFramePr/>
          <p:nvPr/>
        </p:nvGraphicFramePr>
        <p:xfrm>
          <a:off x="503775" y="1815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{D20CE24E-AFE8-4921-8EDF-0C02B3820B1F}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solidFill>
                            <a:schemeClr val="lt1"/>
                          </a:solidFill>
                        </a:rPr>
                        <a:t>Pros of Secondary Data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solidFill>
                            <a:schemeClr val="lt1"/>
                          </a:solidFill>
                        </a:rPr>
                        <a:t>Cons of Primary Data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Anyone Can Collect The Data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More Limitations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Low Cost or Free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Not Always Possible 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Ease of Access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Time-Consuming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Time-saving 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lt1"/>
                          </a:solidFill>
                        </a:rPr>
                        <a:t>More Expensive      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1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1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85" name="Google Shape;285;p21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6" name="Google Shape;286;p21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1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88" name="Google Shape;28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1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90" name="Google Shape;290;p21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1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1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93" name="Google Shape;293;p21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4" name="Google Shape;294;p21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1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6" name="Google Shape;29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1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98" name="Google Shape;298;p2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1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1"/>
          <p:cNvSpPr/>
          <p:nvPr/>
        </p:nvSpPr>
        <p:spPr>
          <a:xfrm rot="-6598088">
            <a:off x="2132648" y="14182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p21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1"/>
          <p:cNvSpPr txBox="1"/>
          <p:nvPr/>
        </p:nvSpPr>
        <p:spPr>
          <a:xfrm>
            <a:off x="370357" y="1122900"/>
            <a:ext cx="2220000" cy="28977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Difference Between Primary Data &amp; Secondary Data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304" name="Google Shape;3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18325" y="137800"/>
            <a:ext cx="4548100" cy="4574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2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2"/>
          <p:cNvSpPr/>
          <p:nvPr/>
        </p:nvSpPr>
        <p:spPr>
          <a:xfrm rot="-6597823">
            <a:off x="2359149" y="1686794"/>
            <a:ext cx="984989" cy="1012414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2"/>
          <p:cNvSpPr/>
          <p:nvPr/>
        </p:nvSpPr>
        <p:spPr>
          <a:xfrm>
            <a:off x="3232977" y="424126"/>
            <a:ext cx="4501500" cy="4199700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2"/>
          <p:cNvSpPr/>
          <p:nvPr/>
        </p:nvSpPr>
        <p:spPr>
          <a:xfrm>
            <a:off x="2326400" y="3148550"/>
            <a:ext cx="1838700" cy="17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315" name="Google Shape;315;p22"/>
          <p:cNvSpPr/>
          <p:nvPr/>
        </p:nvSpPr>
        <p:spPr>
          <a:xfrm>
            <a:off x="6783750" y="81500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2"/>
          <p:cNvSpPr txBox="1"/>
          <p:nvPr/>
        </p:nvSpPr>
        <p:spPr>
          <a:xfrm>
            <a:off x="2886900" y="2203013"/>
            <a:ext cx="475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GOOD LUCK</a:t>
            </a:r>
            <a:endParaRPr b="1" sz="13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17" name="Google Shape;317;p22"/>
          <p:cNvPicPr preferRelativeResize="0"/>
          <p:nvPr/>
        </p:nvPicPr>
        <p:blipFill rotWithShape="1">
          <a:blip r:embed="rId3">
            <a:alphaModFix/>
          </a:blip>
          <a:srcRect b="0" l="0" r="3716" t="0"/>
          <a:stretch/>
        </p:blipFill>
        <p:spPr>
          <a:xfrm rot="-1225023">
            <a:off x="2022730" y="1290924"/>
            <a:ext cx="1014165" cy="45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2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320" name="Google Shape;3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2"/>
          <p:cNvSpPr txBox="1"/>
          <p:nvPr/>
        </p:nvSpPr>
        <p:spPr>
          <a:xfrm flipH="1" rot="-1876488">
            <a:off x="813001" y="30793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322" name="Google Shape;322;p22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2"/>
          <p:cNvSpPr/>
          <p:nvPr/>
        </p:nvSpPr>
        <p:spPr>
          <a:xfrm rot="-6598254">
            <a:off x="953316" y="2259598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2"/>
          <p:cNvSpPr txBox="1"/>
          <p:nvPr/>
        </p:nvSpPr>
        <p:spPr>
          <a:xfrm rot="994192">
            <a:off x="8188019" y="326730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325" name="Google Shape;325;p22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6" name="Google Shape;326;p22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7522" y="1494625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2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8" name="Google Shape;32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2"/>
          <p:cNvSpPr txBox="1"/>
          <p:nvPr/>
        </p:nvSpPr>
        <p:spPr>
          <a:xfrm rot="3886993">
            <a:off x="2569138" y="96516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330" name="Google Shape;330;p22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28075" y="395925"/>
            <a:ext cx="1580130" cy="12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2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6939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2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815988" y="2266450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