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Lst>
  <p:sldSz cy="5143500" cx="9144000"/>
  <p:notesSz cx="6858000" cy="9144000"/>
  <p:embeddedFontLst>
    <p:embeddedFont>
      <p:font typeface="Merriweather"/>
      <p:regular r:id="rId28"/>
      <p:bold r:id="rId29"/>
      <p:italic r:id="rId30"/>
      <p:boldItalic r:id="rId3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3C96563C-41CA-49BD-BBF4-57C0BC3AE7A2}">
  <a:tblStyle styleId="{3C96563C-41CA-49BD-BBF4-57C0BC3AE7A2}"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font" Target="fonts/Merriweather-regular.fntdata"/><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font" Target="fonts/Merriweather-bold.fntdata"/><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font" Target="fonts/Merriweather-boldItalic.fntdata"/><Relationship Id="rId30" Type="http://schemas.openxmlformats.org/officeDocument/2006/relationships/font" Target="fonts/Merriweather-italic.fntdata"/><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 name="Shape 77"/>
        <p:cNvGrpSpPr/>
        <p:nvPr/>
      </p:nvGrpSpPr>
      <p:grpSpPr>
        <a:xfrm>
          <a:off x="0" y="0"/>
          <a:ext cx="0" cy="0"/>
          <a:chOff x="0" y="0"/>
          <a:chExt cx="0" cy="0"/>
        </a:xfrm>
      </p:grpSpPr>
      <p:sp>
        <p:nvSpPr>
          <p:cNvPr id="78" name="Google Shape;78;gb8448ecc3d_0_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 name="Google Shape;79;gb8448ecc3d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gf259151b8c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 name="Google Shape;106;gf259151b8c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ge7d08850f1_0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3" name="Google Shape;133;ge7d08850f1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gf259151b8c_0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0" name="Google Shape;160;gf259151b8c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gf25897cf61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7" name="Google Shape;187;gf25897cf61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gf259151b8c_0_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4" name="Google Shape;214;gf259151b8c_0_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gf259151b8c_0_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1" name="Google Shape;241;gf259151b8c_0_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ge716100f18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8" name="Google Shape;268;ge716100f18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5" name="Shape 295"/>
        <p:cNvGrpSpPr/>
        <p:nvPr/>
      </p:nvGrpSpPr>
      <p:grpSpPr>
        <a:xfrm>
          <a:off x="0" y="0"/>
          <a:ext cx="0" cy="0"/>
          <a:chOff x="0" y="0"/>
          <a:chExt cx="0" cy="0"/>
        </a:xfrm>
      </p:grpSpPr>
      <p:sp>
        <p:nvSpPr>
          <p:cNvPr id="296" name="Google Shape;296;ge716100f18_0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7" name="Google Shape;297;ge716100f18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4" name="Shape 324"/>
        <p:cNvGrpSpPr/>
        <p:nvPr/>
      </p:nvGrpSpPr>
      <p:grpSpPr>
        <a:xfrm>
          <a:off x="0" y="0"/>
          <a:ext cx="0" cy="0"/>
          <a:chOff x="0" y="0"/>
          <a:chExt cx="0" cy="0"/>
        </a:xfrm>
      </p:grpSpPr>
      <p:sp>
        <p:nvSpPr>
          <p:cNvPr id="325" name="Google Shape;325;ge7d08850f1_0_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6" name="Google Shape;326;ge7d08850f1_0_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3" name="Shape 353"/>
        <p:cNvGrpSpPr/>
        <p:nvPr/>
      </p:nvGrpSpPr>
      <p:grpSpPr>
        <a:xfrm>
          <a:off x="0" y="0"/>
          <a:ext cx="0" cy="0"/>
          <a:chOff x="0" y="0"/>
          <a:chExt cx="0" cy="0"/>
        </a:xfrm>
      </p:grpSpPr>
      <p:sp>
        <p:nvSpPr>
          <p:cNvPr id="354" name="Google Shape;354;ge7d08850f1_0_1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5" name="Google Shape;355;ge7d08850f1_0_1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2" name="Shape 382"/>
        <p:cNvGrpSpPr/>
        <p:nvPr/>
      </p:nvGrpSpPr>
      <p:grpSpPr>
        <a:xfrm>
          <a:off x="0" y="0"/>
          <a:ext cx="0" cy="0"/>
          <a:chOff x="0" y="0"/>
          <a:chExt cx="0" cy="0"/>
        </a:xfrm>
      </p:grpSpPr>
      <p:sp>
        <p:nvSpPr>
          <p:cNvPr id="383" name="Google Shape;383;gf259151b8c_0_1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4" name="Google Shape;384;gf259151b8c_0_1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1" name="Shape 411"/>
        <p:cNvGrpSpPr/>
        <p:nvPr/>
      </p:nvGrpSpPr>
      <p:grpSpPr>
        <a:xfrm>
          <a:off x="0" y="0"/>
          <a:ext cx="0" cy="0"/>
          <a:chOff x="0" y="0"/>
          <a:chExt cx="0" cy="0"/>
        </a:xfrm>
      </p:grpSpPr>
      <p:sp>
        <p:nvSpPr>
          <p:cNvPr id="412" name="Google Shape;412;gf259151b8c_0_1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3" name="Google Shape;413;gf259151b8c_0_1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0" name="Shape 440"/>
        <p:cNvGrpSpPr/>
        <p:nvPr/>
      </p:nvGrpSpPr>
      <p:grpSpPr>
        <a:xfrm>
          <a:off x="0" y="0"/>
          <a:ext cx="0" cy="0"/>
          <a:chOff x="0" y="0"/>
          <a:chExt cx="0" cy="0"/>
        </a:xfrm>
      </p:grpSpPr>
      <p:sp>
        <p:nvSpPr>
          <p:cNvPr id="441" name="Google Shape;441;gf259151b8c_0_1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2" name="Google Shape;442;gf259151b8c_0_1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9" name="Shape 469"/>
        <p:cNvGrpSpPr/>
        <p:nvPr/>
      </p:nvGrpSpPr>
      <p:grpSpPr>
        <a:xfrm>
          <a:off x="0" y="0"/>
          <a:ext cx="0" cy="0"/>
          <a:chOff x="0" y="0"/>
          <a:chExt cx="0" cy="0"/>
        </a:xfrm>
      </p:grpSpPr>
      <p:sp>
        <p:nvSpPr>
          <p:cNvPr id="470" name="Google Shape;470;gf259151b8c_0_2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1" name="Google Shape;471;gf259151b8c_0_2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8" name="Shape 498"/>
        <p:cNvGrpSpPr/>
        <p:nvPr/>
      </p:nvGrpSpPr>
      <p:grpSpPr>
        <a:xfrm>
          <a:off x="0" y="0"/>
          <a:ext cx="0" cy="0"/>
          <a:chOff x="0" y="0"/>
          <a:chExt cx="0" cy="0"/>
        </a:xfrm>
      </p:grpSpPr>
      <p:sp>
        <p:nvSpPr>
          <p:cNvPr id="499" name="Google Shape;499;gf259151b8c_0_2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0" name="Google Shape;500;gf259151b8c_0_2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7" name="Shape 527"/>
        <p:cNvGrpSpPr/>
        <p:nvPr/>
      </p:nvGrpSpPr>
      <p:grpSpPr>
        <a:xfrm>
          <a:off x="0" y="0"/>
          <a:ext cx="0" cy="0"/>
          <a:chOff x="0" y="0"/>
          <a:chExt cx="0" cy="0"/>
        </a:xfrm>
      </p:grpSpPr>
      <p:sp>
        <p:nvSpPr>
          <p:cNvPr id="528" name="Google Shape;528;gf259151b8c_0_2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9" name="Google Shape;529;gf259151b8c_0_2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6" name="Shape 556"/>
        <p:cNvGrpSpPr/>
        <p:nvPr/>
      </p:nvGrpSpPr>
      <p:grpSpPr>
        <a:xfrm>
          <a:off x="0" y="0"/>
          <a:ext cx="0" cy="0"/>
          <a:chOff x="0" y="0"/>
          <a:chExt cx="0" cy="0"/>
        </a:xfrm>
      </p:grpSpPr>
      <p:sp>
        <p:nvSpPr>
          <p:cNvPr id="557" name="Google Shape;557;gf259151b8c_0_3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8" name="Google Shape;558;gf259151b8c_0_3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5" name="Shape 585"/>
        <p:cNvGrpSpPr/>
        <p:nvPr/>
      </p:nvGrpSpPr>
      <p:grpSpPr>
        <a:xfrm>
          <a:off x="0" y="0"/>
          <a:ext cx="0" cy="0"/>
          <a:chOff x="0" y="0"/>
          <a:chExt cx="0" cy="0"/>
        </a:xfrm>
      </p:grpSpPr>
      <p:sp>
        <p:nvSpPr>
          <p:cNvPr id="586" name="Google Shape;586;gf259151b8c_0_3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7" name="Google Shape;587;gf259151b8c_0_3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4" name="Shape 614"/>
        <p:cNvGrpSpPr/>
        <p:nvPr/>
      </p:nvGrpSpPr>
      <p:grpSpPr>
        <a:xfrm>
          <a:off x="0" y="0"/>
          <a:ext cx="0" cy="0"/>
          <a:chOff x="0" y="0"/>
          <a:chExt cx="0" cy="0"/>
        </a:xfrm>
      </p:grpSpPr>
      <p:sp>
        <p:nvSpPr>
          <p:cNvPr id="615" name="Google Shape;615;ge71c7e1979_0_1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6" name="Google Shape;616;ge71c7e1979_0_1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6.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2.png"/><Relationship Id="rId7" Type="http://schemas.openxmlformats.org/officeDocument/2006/relationships/image" Target="../media/image1.png"/><Relationship Id="rId8"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6.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2.png"/><Relationship Id="rId7" Type="http://schemas.openxmlformats.org/officeDocument/2006/relationships/image" Target="../media/image1.png"/><Relationship Id="rId8"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6.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2.png"/><Relationship Id="rId7" Type="http://schemas.openxmlformats.org/officeDocument/2006/relationships/image" Target="../media/image1.png"/><Relationship Id="rId8"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6.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2.png"/><Relationship Id="rId7" Type="http://schemas.openxmlformats.org/officeDocument/2006/relationships/image" Target="../media/image1.png"/><Relationship Id="rId8"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6.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2.png"/><Relationship Id="rId7" Type="http://schemas.openxmlformats.org/officeDocument/2006/relationships/image" Target="../media/image1.png"/><Relationship Id="rId8"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6.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2.png"/><Relationship Id="rId7" Type="http://schemas.openxmlformats.org/officeDocument/2006/relationships/image" Target="../media/image1.png"/><Relationship Id="rId8"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6.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2.png"/><Relationship Id="rId7" Type="http://schemas.openxmlformats.org/officeDocument/2006/relationships/image" Target="../media/image1.png"/><Relationship Id="rId8"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6.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2.png"/><Relationship Id="rId7" Type="http://schemas.openxmlformats.org/officeDocument/2006/relationships/image" Target="../media/image1.png"/><Relationship Id="rId8"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6.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2.png"/><Relationship Id="rId7" Type="http://schemas.openxmlformats.org/officeDocument/2006/relationships/image" Target="../media/image1.png"/><Relationship Id="rId8" Type="http://schemas.openxmlformats.org/officeDocument/2006/relationships/image" Target="../media/image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6.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2.png"/><Relationship Id="rId7" Type="http://schemas.openxmlformats.org/officeDocument/2006/relationships/image" Target="../media/image1.png"/><Relationship Id="rId8" Type="http://schemas.openxmlformats.org/officeDocument/2006/relationships/image" Target="../media/image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6.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2.png"/><Relationship Id="rId7" Type="http://schemas.openxmlformats.org/officeDocument/2006/relationships/image" Target="../media/image1.png"/><Relationship Id="rId8" Type="http://schemas.openxmlformats.org/officeDocument/2006/relationships/image" Target="../media/image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6.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2.png"/><Relationship Id="rId7" Type="http://schemas.openxmlformats.org/officeDocument/2006/relationships/image" Target="../media/image1.png"/><Relationship Id="rId8" Type="http://schemas.openxmlformats.org/officeDocument/2006/relationships/image" Target="../media/image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6.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2.png"/><Relationship Id="rId7" Type="http://schemas.openxmlformats.org/officeDocument/2006/relationships/image" Target="../media/image1.png"/><Relationship Id="rId8" Type="http://schemas.openxmlformats.org/officeDocument/2006/relationships/image" Target="../media/image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6.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2.png"/><Relationship Id="rId7" Type="http://schemas.openxmlformats.org/officeDocument/2006/relationships/image" Target="../media/image1.png"/><Relationship Id="rId8" Type="http://schemas.openxmlformats.org/officeDocument/2006/relationships/image" Target="../media/image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6.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2.png"/><Relationship Id="rId7" Type="http://schemas.openxmlformats.org/officeDocument/2006/relationships/image" Target="../media/image1.png"/><Relationship Id="rId8" Type="http://schemas.openxmlformats.org/officeDocument/2006/relationships/image" Target="../media/image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6.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2.png"/><Relationship Id="rId7" Type="http://schemas.openxmlformats.org/officeDocument/2006/relationships/image" Target="../media/image1.png"/><Relationship Id="rId8" Type="http://schemas.openxmlformats.org/officeDocument/2006/relationships/image" Target="../media/image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6.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2.png"/><Relationship Id="rId7" Type="http://schemas.openxmlformats.org/officeDocument/2006/relationships/image" Target="../media/image1.png"/><Relationship Id="rId8" Type="http://schemas.openxmlformats.org/officeDocument/2006/relationships/image" Target="../media/image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6.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2.png"/><Relationship Id="rId7" Type="http://schemas.openxmlformats.org/officeDocument/2006/relationships/image" Target="../media/image1.png"/><Relationship Id="rId8" Type="http://schemas.openxmlformats.org/officeDocument/2006/relationships/image" Target="../media/image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6.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2.png"/><Relationship Id="rId7" Type="http://schemas.openxmlformats.org/officeDocument/2006/relationships/image" Target="../media/image1.png"/><Relationship Id="rId8" Type="http://schemas.openxmlformats.org/officeDocument/2006/relationships/image" Target="../media/image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6.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2.png"/><Relationship Id="rId7" Type="http://schemas.openxmlformats.org/officeDocument/2006/relationships/image" Target="../media/image1.png"/><Relationship Id="rId8" Type="http://schemas.openxmlformats.org/officeDocument/2006/relationships/image" Target="../media/image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6.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2.png"/><Relationship Id="rId7" Type="http://schemas.openxmlformats.org/officeDocument/2006/relationships/image" Target="../media/image1.png"/><Relationship Id="rId8"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p:nvPr/>
        </p:nvSpPr>
        <p:spPr>
          <a:xfrm rot="-6599135">
            <a:off x="-849191" y="1450070"/>
            <a:ext cx="592480" cy="592480"/>
          </a:xfrm>
          <a:prstGeom prst="ellipse">
            <a:avLst/>
          </a:prstGeom>
          <a:solidFill>
            <a:srgbClr val="1155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13"/>
          <p:cNvSpPr/>
          <p:nvPr/>
        </p:nvSpPr>
        <p:spPr>
          <a:xfrm rot="-6597823">
            <a:off x="2359149" y="1686794"/>
            <a:ext cx="984989" cy="1012414"/>
          </a:xfrm>
          <a:prstGeom prst="ellipse">
            <a:avLst/>
          </a:prstGeom>
          <a:solidFill>
            <a:srgbClr val="0737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13"/>
          <p:cNvSpPr/>
          <p:nvPr/>
        </p:nvSpPr>
        <p:spPr>
          <a:xfrm>
            <a:off x="3232977" y="424126"/>
            <a:ext cx="4501500" cy="4199700"/>
          </a:xfrm>
          <a:prstGeom prst="ellipse">
            <a:avLst/>
          </a:prstGeom>
          <a:solidFill>
            <a:srgbClr val="CC0000"/>
          </a:solidFill>
          <a:ln>
            <a:noFill/>
          </a:ln>
          <a:effectLst>
            <a:outerShdw blurRad="228600" rotWithShape="0" algn="tl" dir="5400000" dist="50800">
              <a:srgbClr val="000000">
                <a:alpha val="549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13"/>
          <p:cNvSpPr/>
          <p:nvPr/>
        </p:nvSpPr>
        <p:spPr>
          <a:xfrm>
            <a:off x="2326400" y="3148550"/>
            <a:ext cx="1838700" cy="1773600"/>
          </a:xfrm>
          <a:prstGeom prst="ellipse">
            <a:avLst/>
          </a:prstGeom>
          <a:solidFill>
            <a:srgbClr val="073763"/>
          </a:solidFill>
          <a:ln>
            <a:noFill/>
          </a:ln>
          <a:effectLst>
            <a:outerShdw blurRad="228600" rotWithShape="0" algn="tl" dir="5400000" dist="50800">
              <a:srgbClr val="000000">
                <a:alpha val="549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b="1" sz="3200"/>
          </a:p>
        </p:txBody>
      </p:sp>
      <p:sp>
        <p:nvSpPr>
          <p:cNvPr id="58" name="Google Shape;58;p13"/>
          <p:cNvSpPr/>
          <p:nvPr/>
        </p:nvSpPr>
        <p:spPr>
          <a:xfrm>
            <a:off x="6783750" y="81500"/>
            <a:ext cx="1914900" cy="1914900"/>
          </a:xfrm>
          <a:prstGeom prst="donut">
            <a:avLst>
              <a:gd fmla="val 25000" name="adj"/>
            </a:avLst>
          </a:prstGeom>
          <a:solidFill>
            <a:srgbClr val="1C4587"/>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13"/>
          <p:cNvSpPr txBox="1"/>
          <p:nvPr/>
        </p:nvSpPr>
        <p:spPr>
          <a:xfrm>
            <a:off x="3026600" y="2160325"/>
            <a:ext cx="5040900" cy="738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GB" sz="3600">
                <a:solidFill>
                  <a:srgbClr val="FFFFFF"/>
                </a:solidFill>
              </a:rPr>
              <a:t>Research Design</a:t>
            </a:r>
            <a:endParaRPr b="1" sz="1300">
              <a:solidFill>
                <a:srgbClr val="FFFFFF"/>
              </a:solidFill>
              <a:latin typeface="Merriweather"/>
              <a:ea typeface="Merriweather"/>
              <a:cs typeface="Merriweather"/>
              <a:sym typeface="Merriweather"/>
            </a:endParaRPr>
          </a:p>
        </p:txBody>
      </p:sp>
      <p:pic>
        <p:nvPicPr>
          <p:cNvPr id="60" name="Google Shape;60;p13"/>
          <p:cNvPicPr preferRelativeResize="0"/>
          <p:nvPr/>
        </p:nvPicPr>
        <p:blipFill rotWithShape="1">
          <a:blip r:embed="rId3">
            <a:alphaModFix/>
          </a:blip>
          <a:srcRect b="0" l="0" r="3716" t="0"/>
          <a:stretch/>
        </p:blipFill>
        <p:spPr>
          <a:xfrm rot="-1225023">
            <a:off x="2022730" y="1290924"/>
            <a:ext cx="1014165" cy="457577"/>
          </a:xfrm>
          <a:prstGeom prst="rect">
            <a:avLst/>
          </a:prstGeom>
          <a:noFill/>
          <a:ln>
            <a:noFill/>
          </a:ln>
        </p:spPr>
      </p:pic>
      <p:sp>
        <p:nvSpPr>
          <p:cNvPr id="61" name="Google Shape;61;p13"/>
          <p:cNvSpPr txBox="1"/>
          <p:nvPr/>
        </p:nvSpPr>
        <p:spPr>
          <a:xfrm rot="279706">
            <a:off x="-225621" y="1956358"/>
            <a:ext cx="686571" cy="1092841"/>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5900">
                <a:solidFill>
                  <a:srgbClr val="CC0000"/>
                </a:solidFill>
              </a:rPr>
              <a:t>?</a:t>
            </a:r>
            <a:endParaRPr sz="5900">
              <a:solidFill>
                <a:srgbClr val="CC0000"/>
              </a:solidFill>
            </a:endParaRPr>
          </a:p>
        </p:txBody>
      </p:sp>
      <p:pic>
        <p:nvPicPr>
          <p:cNvPr id="62" name="Google Shape;62;p13"/>
          <p:cNvPicPr preferRelativeResize="0"/>
          <p:nvPr/>
        </p:nvPicPr>
        <p:blipFill>
          <a:blip r:embed="rId4">
            <a:alphaModFix/>
          </a:blip>
          <a:stretch>
            <a:fillRect/>
          </a:stretch>
        </p:blipFill>
        <p:spPr>
          <a:xfrm>
            <a:off x="-387900" y="3888306"/>
            <a:ext cx="1146750" cy="1173581"/>
          </a:xfrm>
          <a:prstGeom prst="rect">
            <a:avLst/>
          </a:prstGeom>
          <a:noFill/>
          <a:ln>
            <a:noFill/>
          </a:ln>
        </p:spPr>
      </p:pic>
      <p:sp>
        <p:nvSpPr>
          <p:cNvPr id="63" name="Google Shape;63;p13"/>
          <p:cNvSpPr txBox="1"/>
          <p:nvPr/>
        </p:nvSpPr>
        <p:spPr>
          <a:xfrm flipH="1" rot="-1876488">
            <a:off x="813001" y="3079330"/>
            <a:ext cx="379086" cy="1108089"/>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b="1" lang="en-GB" sz="6000">
                <a:solidFill>
                  <a:srgbClr val="073763"/>
                </a:solidFill>
              </a:rPr>
              <a:t>!</a:t>
            </a:r>
            <a:endParaRPr sz="6000">
              <a:solidFill>
                <a:srgbClr val="073763"/>
              </a:solidFill>
            </a:endParaRPr>
          </a:p>
        </p:txBody>
      </p:sp>
      <p:sp>
        <p:nvSpPr>
          <p:cNvPr id="64" name="Google Shape;64;p13"/>
          <p:cNvSpPr/>
          <p:nvPr/>
        </p:nvSpPr>
        <p:spPr>
          <a:xfrm rot="-6598506">
            <a:off x="-122541" y="-54993"/>
            <a:ext cx="367083" cy="365187"/>
          </a:xfrm>
          <a:prstGeom prst="ellipse">
            <a:avLst/>
          </a:prstGeom>
          <a:solidFill>
            <a:srgbClr val="99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13"/>
          <p:cNvSpPr/>
          <p:nvPr/>
        </p:nvSpPr>
        <p:spPr>
          <a:xfrm rot="-6598254">
            <a:off x="953316" y="2259598"/>
            <a:ext cx="481345" cy="468248"/>
          </a:xfrm>
          <a:prstGeom prst="ellipse">
            <a:avLst/>
          </a:prstGeom>
          <a:solidFill>
            <a:srgbClr val="CC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13"/>
          <p:cNvSpPr txBox="1"/>
          <p:nvPr/>
        </p:nvSpPr>
        <p:spPr>
          <a:xfrm rot="994192">
            <a:off x="8119919" y="3372850"/>
            <a:ext cx="521768" cy="923366"/>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4800">
                <a:solidFill>
                  <a:srgbClr val="073763"/>
                </a:solidFill>
              </a:rPr>
              <a:t>!</a:t>
            </a:r>
            <a:endParaRPr/>
          </a:p>
        </p:txBody>
      </p:sp>
      <p:sp>
        <p:nvSpPr>
          <p:cNvPr id="67" name="Google Shape;67;p13"/>
          <p:cNvSpPr/>
          <p:nvPr/>
        </p:nvSpPr>
        <p:spPr>
          <a:xfrm rot="-6598088">
            <a:off x="8725498" y="265623"/>
            <a:ext cx="294292" cy="263356"/>
          </a:xfrm>
          <a:prstGeom prst="ellipse">
            <a:avLst/>
          </a:prstGeom>
          <a:solidFill>
            <a:srgbClr val="0737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8" name="Google Shape;68;p13"/>
          <p:cNvPicPr preferRelativeResize="0"/>
          <p:nvPr/>
        </p:nvPicPr>
        <p:blipFill rotWithShape="1">
          <a:blip r:embed="rId3">
            <a:alphaModFix/>
          </a:blip>
          <a:srcRect b="0" l="0" r="5829" t="0"/>
          <a:stretch/>
        </p:blipFill>
        <p:spPr>
          <a:xfrm rot="7906388">
            <a:off x="8247522" y="1494625"/>
            <a:ext cx="991906" cy="457575"/>
          </a:xfrm>
          <a:prstGeom prst="rect">
            <a:avLst/>
          </a:prstGeom>
          <a:noFill/>
          <a:ln>
            <a:noFill/>
          </a:ln>
        </p:spPr>
      </p:pic>
      <p:sp>
        <p:nvSpPr>
          <p:cNvPr id="69" name="Google Shape;69;p13"/>
          <p:cNvSpPr/>
          <p:nvPr/>
        </p:nvSpPr>
        <p:spPr>
          <a:xfrm rot="-6597214">
            <a:off x="1365520" y="4749681"/>
            <a:ext cx="447461" cy="468632"/>
          </a:xfrm>
          <a:prstGeom prst="ellipse">
            <a:avLst/>
          </a:prstGeom>
          <a:solidFill>
            <a:srgbClr val="CC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0" name="Google Shape;70;p13"/>
          <p:cNvPicPr preferRelativeResize="0"/>
          <p:nvPr/>
        </p:nvPicPr>
        <p:blipFill>
          <a:blip r:embed="rId5">
            <a:alphaModFix/>
          </a:blip>
          <a:stretch>
            <a:fillRect/>
          </a:stretch>
        </p:blipFill>
        <p:spPr>
          <a:xfrm rot="1302271">
            <a:off x="3742800" y="-210139"/>
            <a:ext cx="631400" cy="675475"/>
          </a:xfrm>
          <a:prstGeom prst="rect">
            <a:avLst/>
          </a:prstGeom>
          <a:noFill/>
          <a:ln>
            <a:noFill/>
          </a:ln>
        </p:spPr>
      </p:pic>
      <p:sp>
        <p:nvSpPr>
          <p:cNvPr id="71" name="Google Shape;71;p13"/>
          <p:cNvSpPr txBox="1"/>
          <p:nvPr/>
        </p:nvSpPr>
        <p:spPr>
          <a:xfrm rot="3886993">
            <a:off x="2569138" y="96516"/>
            <a:ext cx="701336" cy="1108217"/>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6000">
                <a:solidFill>
                  <a:srgbClr val="CC0000"/>
                </a:solidFill>
              </a:rPr>
              <a:t>!</a:t>
            </a:r>
            <a:endParaRPr sz="2600">
              <a:solidFill>
                <a:srgbClr val="CC0000"/>
              </a:solidFill>
            </a:endParaRPr>
          </a:p>
        </p:txBody>
      </p:sp>
      <p:pic>
        <p:nvPicPr>
          <p:cNvPr id="72" name="Google Shape;72;p13"/>
          <p:cNvPicPr preferRelativeResize="0"/>
          <p:nvPr/>
        </p:nvPicPr>
        <p:blipFill rotWithShape="1">
          <a:blip r:embed="rId6">
            <a:alphaModFix/>
          </a:blip>
          <a:srcRect b="8590" l="5197" r="4091" t="10971"/>
          <a:stretch/>
        </p:blipFill>
        <p:spPr>
          <a:xfrm>
            <a:off x="428075" y="395925"/>
            <a:ext cx="1580130" cy="1271400"/>
          </a:xfrm>
          <a:prstGeom prst="rect">
            <a:avLst/>
          </a:prstGeom>
          <a:noFill/>
          <a:ln>
            <a:noFill/>
          </a:ln>
        </p:spPr>
      </p:pic>
      <p:pic>
        <p:nvPicPr>
          <p:cNvPr id="73" name="Google Shape;73;p13"/>
          <p:cNvPicPr preferRelativeResize="0"/>
          <p:nvPr/>
        </p:nvPicPr>
        <p:blipFill rotWithShape="1">
          <a:blip r:embed="rId6">
            <a:alphaModFix/>
          </a:blip>
          <a:srcRect b="8590" l="5197" r="4091" t="10971"/>
          <a:stretch/>
        </p:blipFill>
        <p:spPr>
          <a:xfrm>
            <a:off x="4693900" y="4730244"/>
            <a:ext cx="759000" cy="610705"/>
          </a:xfrm>
          <a:prstGeom prst="rect">
            <a:avLst/>
          </a:prstGeom>
          <a:noFill/>
          <a:ln>
            <a:noFill/>
          </a:ln>
        </p:spPr>
      </p:pic>
      <p:pic>
        <p:nvPicPr>
          <p:cNvPr id="74" name="Google Shape;74;p13"/>
          <p:cNvPicPr preferRelativeResize="0"/>
          <p:nvPr/>
        </p:nvPicPr>
        <p:blipFill rotWithShape="1">
          <a:blip r:embed="rId7">
            <a:alphaModFix/>
          </a:blip>
          <a:srcRect b="0" l="0" r="1671" t="10080"/>
          <a:stretch/>
        </p:blipFill>
        <p:spPr>
          <a:xfrm>
            <a:off x="7930938" y="2536513"/>
            <a:ext cx="899700" cy="675569"/>
          </a:xfrm>
          <a:prstGeom prst="rect">
            <a:avLst/>
          </a:prstGeom>
          <a:noFill/>
          <a:ln>
            <a:noFill/>
          </a:ln>
        </p:spPr>
      </p:pic>
      <p:pic>
        <p:nvPicPr>
          <p:cNvPr id="75" name="Google Shape;75;p13"/>
          <p:cNvPicPr preferRelativeResize="0"/>
          <p:nvPr/>
        </p:nvPicPr>
        <p:blipFill>
          <a:blip r:embed="rId4">
            <a:alphaModFix/>
          </a:blip>
          <a:stretch>
            <a:fillRect/>
          </a:stretch>
        </p:blipFill>
        <p:spPr>
          <a:xfrm rot="3788461">
            <a:off x="6545966" y="4342656"/>
            <a:ext cx="830519" cy="849963"/>
          </a:xfrm>
          <a:prstGeom prst="rect">
            <a:avLst/>
          </a:prstGeom>
          <a:noFill/>
          <a:ln>
            <a:noFill/>
          </a:ln>
        </p:spPr>
      </p:pic>
      <p:pic>
        <p:nvPicPr>
          <p:cNvPr id="76" name="Google Shape;76;p13"/>
          <p:cNvPicPr preferRelativeResize="0"/>
          <p:nvPr/>
        </p:nvPicPr>
        <p:blipFill>
          <a:blip r:embed="rId8">
            <a:alphaModFix/>
          </a:blip>
          <a:stretch>
            <a:fillRect/>
          </a:stretch>
        </p:blipFill>
        <p:spPr>
          <a:xfrm>
            <a:off x="7999050" y="3985645"/>
            <a:ext cx="1002051" cy="978904"/>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 name="Shape 80"/>
        <p:cNvGrpSpPr/>
        <p:nvPr/>
      </p:nvGrpSpPr>
      <p:grpSpPr>
        <a:xfrm>
          <a:off x="0" y="0"/>
          <a:ext cx="0" cy="0"/>
          <a:chOff x="0" y="0"/>
          <a:chExt cx="0" cy="0"/>
        </a:xfrm>
      </p:grpSpPr>
      <p:sp>
        <p:nvSpPr>
          <p:cNvPr id="81" name="Google Shape;81;p14"/>
          <p:cNvSpPr/>
          <p:nvPr/>
        </p:nvSpPr>
        <p:spPr>
          <a:xfrm rot="-6596014">
            <a:off x="-1794404" y="2134400"/>
            <a:ext cx="1037455" cy="1037455"/>
          </a:xfrm>
          <a:prstGeom prst="ellipse">
            <a:avLst/>
          </a:pr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4"/>
          <p:cNvSpPr/>
          <p:nvPr/>
        </p:nvSpPr>
        <p:spPr>
          <a:xfrm rot="-6599135">
            <a:off x="-849191" y="1450070"/>
            <a:ext cx="592480" cy="592480"/>
          </a:xfrm>
          <a:prstGeom prst="ellipse">
            <a:avLst/>
          </a:prstGeom>
          <a:solidFill>
            <a:srgbClr val="1155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14"/>
          <p:cNvSpPr/>
          <p:nvPr/>
        </p:nvSpPr>
        <p:spPr>
          <a:xfrm>
            <a:off x="2590350" y="4575400"/>
            <a:ext cx="1146900" cy="1173600"/>
          </a:xfrm>
          <a:prstGeom prst="ellipse">
            <a:avLst/>
          </a:prstGeom>
          <a:solidFill>
            <a:srgbClr val="073763"/>
          </a:solidFill>
          <a:ln>
            <a:noFill/>
          </a:ln>
          <a:effectLst>
            <a:outerShdw blurRad="228600" rotWithShape="0" algn="tl" dir="5400000" dist="50800">
              <a:srgbClr val="000000">
                <a:alpha val="549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b="1" sz="3200"/>
          </a:p>
        </p:txBody>
      </p:sp>
      <p:sp>
        <p:nvSpPr>
          <p:cNvPr id="84" name="Google Shape;84;p14"/>
          <p:cNvSpPr/>
          <p:nvPr/>
        </p:nvSpPr>
        <p:spPr>
          <a:xfrm>
            <a:off x="6848050" y="-306825"/>
            <a:ext cx="1914900" cy="1914900"/>
          </a:xfrm>
          <a:prstGeom prst="donut">
            <a:avLst>
              <a:gd fmla="val 25000" name="adj"/>
            </a:avLst>
          </a:prstGeom>
          <a:solidFill>
            <a:srgbClr val="1C4587"/>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5" name="Google Shape;85;p14"/>
          <p:cNvPicPr preferRelativeResize="0"/>
          <p:nvPr/>
        </p:nvPicPr>
        <p:blipFill rotWithShape="1">
          <a:blip r:embed="rId3">
            <a:alphaModFix/>
          </a:blip>
          <a:srcRect b="0" l="0" r="24282" t="0"/>
          <a:stretch/>
        </p:blipFill>
        <p:spPr>
          <a:xfrm flipH="1" rot="3133154">
            <a:off x="3429122" y="4397155"/>
            <a:ext cx="870083" cy="499191"/>
          </a:xfrm>
          <a:prstGeom prst="rect">
            <a:avLst/>
          </a:prstGeom>
          <a:noFill/>
          <a:ln>
            <a:noFill/>
          </a:ln>
        </p:spPr>
      </p:pic>
      <p:sp>
        <p:nvSpPr>
          <p:cNvPr id="86" name="Google Shape;86;p14"/>
          <p:cNvSpPr txBox="1"/>
          <p:nvPr/>
        </p:nvSpPr>
        <p:spPr>
          <a:xfrm rot="279706">
            <a:off x="-225621" y="1956358"/>
            <a:ext cx="686571" cy="1092841"/>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5900">
                <a:solidFill>
                  <a:srgbClr val="CC0000"/>
                </a:solidFill>
              </a:rPr>
              <a:t>?</a:t>
            </a:r>
            <a:endParaRPr sz="5900">
              <a:solidFill>
                <a:srgbClr val="CC0000"/>
              </a:solidFill>
            </a:endParaRPr>
          </a:p>
        </p:txBody>
      </p:sp>
      <p:pic>
        <p:nvPicPr>
          <p:cNvPr id="87" name="Google Shape;87;p14"/>
          <p:cNvPicPr preferRelativeResize="0"/>
          <p:nvPr/>
        </p:nvPicPr>
        <p:blipFill>
          <a:blip r:embed="rId4">
            <a:alphaModFix/>
          </a:blip>
          <a:stretch>
            <a:fillRect/>
          </a:stretch>
        </p:blipFill>
        <p:spPr>
          <a:xfrm>
            <a:off x="-351250" y="3893569"/>
            <a:ext cx="1146750" cy="1173581"/>
          </a:xfrm>
          <a:prstGeom prst="rect">
            <a:avLst/>
          </a:prstGeom>
          <a:noFill/>
          <a:ln>
            <a:noFill/>
          </a:ln>
        </p:spPr>
      </p:pic>
      <p:sp>
        <p:nvSpPr>
          <p:cNvPr id="88" name="Google Shape;88;p14"/>
          <p:cNvSpPr txBox="1"/>
          <p:nvPr/>
        </p:nvSpPr>
        <p:spPr>
          <a:xfrm flipH="1" rot="-1876488">
            <a:off x="679126" y="3449555"/>
            <a:ext cx="379086" cy="1108089"/>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6000">
                <a:solidFill>
                  <a:srgbClr val="073763"/>
                </a:solidFill>
              </a:rPr>
              <a:t>!</a:t>
            </a:r>
            <a:endParaRPr sz="6000">
              <a:solidFill>
                <a:srgbClr val="073763"/>
              </a:solidFill>
            </a:endParaRPr>
          </a:p>
        </p:txBody>
      </p:sp>
      <p:sp>
        <p:nvSpPr>
          <p:cNvPr id="89" name="Google Shape;89;p14"/>
          <p:cNvSpPr/>
          <p:nvPr/>
        </p:nvSpPr>
        <p:spPr>
          <a:xfrm rot="-6598506">
            <a:off x="-122541" y="-54993"/>
            <a:ext cx="367083" cy="365187"/>
          </a:xfrm>
          <a:prstGeom prst="ellipse">
            <a:avLst/>
          </a:prstGeom>
          <a:solidFill>
            <a:srgbClr val="99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14"/>
          <p:cNvSpPr/>
          <p:nvPr/>
        </p:nvSpPr>
        <p:spPr>
          <a:xfrm rot="-6598254">
            <a:off x="356866" y="1585673"/>
            <a:ext cx="481345" cy="468248"/>
          </a:xfrm>
          <a:prstGeom prst="ellipse">
            <a:avLst/>
          </a:prstGeom>
          <a:solidFill>
            <a:srgbClr val="CC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14"/>
          <p:cNvSpPr txBox="1"/>
          <p:nvPr/>
        </p:nvSpPr>
        <p:spPr>
          <a:xfrm rot="994192">
            <a:off x="8119919" y="3372850"/>
            <a:ext cx="521768" cy="923366"/>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4800">
                <a:solidFill>
                  <a:srgbClr val="073763"/>
                </a:solidFill>
              </a:rPr>
              <a:t>!</a:t>
            </a:r>
            <a:endParaRPr/>
          </a:p>
        </p:txBody>
      </p:sp>
      <p:sp>
        <p:nvSpPr>
          <p:cNvPr id="92" name="Google Shape;92;p14"/>
          <p:cNvSpPr/>
          <p:nvPr/>
        </p:nvSpPr>
        <p:spPr>
          <a:xfrm rot="-6598088">
            <a:off x="8725498" y="265623"/>
            <a:ext cx="294292" cy="263356"/>
          </a:xfrm>
          <a:prstGeom prst="ellipse">
            <a:avLst/>
          </a:prstGeom>
          <a:solidFill>
            <a:srgbClr val="0737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3" name="Google Shape;93;p14"/>
          <p:cNvPicPr preferRelativeResize="0"/>
          <p:nvPr/>
        </p:nvPicPr>
        <p:blipFill rotWithShape="1">
          <a:blip r:embed="rId3">
            <a:alphaModFix/>
          </a:blip>
          <a:srcRect b="0" l="0" r="5829" t="0"/>
          <a:stretch/>
        </p:blipFill>
        <p:spPr>
          <a:xfrm rot="7906388">
            <a:off x="8240897" y="1225600"/>
            <a:ext cx="991906" cy="457575"/>
          </a:xfrm>
          <a:prstGeom prst="rect">
            <a:avLst/>
          </a:prstGeom>
          <a:noFill/>
          <a:ln>
            <a:noFill/>
          </a:ln>
        </p:spPr>
      </p:pic>
      <p:sp>
        <p:nvSpPr>
          <p:cNvPr id="94" name="Google Shape;94;p14"/>
          <p:cNvSpPr/>
          <p:nvPr/>
        </p:nvSpPr>
        <p:spPr>
          <a:xfrm rot="-6597214">
            <a:off x="1365520" y="4749681"/>
            <a:ext cx="447461" cy="468632"/>
          </a:xfrm>
          <a:prstGeom prst="ellipse">
            <a:avLst/>
          </a:prstGeom>
          <a:solidFill>
            <a:srgbClr val="CC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5" name="Google Shape;95;p14"/>
          <p:cNvPicPr preferRelativeResize="0"/>
          <p:nvPr/>
        </p:nvPicPr>
        <p:blipFill>
          <a:blip r:embed="rId5">
            <a:alphaModFix/>
          </a:blip>
          <a:stretch>
            <a:fillRect/>
          </a:stretch>
        </p:blipFill>
        <p:spPr>
          <a:xfrm rot="1302271">
            <a:off x="3754175" y="-344152"/>
            <a:ext cx="631400" cy="675475"/>
          </a:xfrm>
          <a:prstGeom prst="rect">
            <a:avLst/>
          </a:prstGeom>
          <a:noFill/>
          <a:ln>
            <a:noFill/>
          </a:ln>
        </p:spPr>
      </p:pic>
      <p:sp>
        <p:nvSpPr>
          <p:cNvPr id="96" name="Google Shape;96;p14"/>
          <p:cNvSpPr txBox="1"/>
          <p:nvPr/>
        </p:nvSpPr>
        <p:spPr>
          <a:xfrm rot="3886993">
            <a:off x="2317913" y="-459"/>
            <a:ext cx="701336" cy="1108217"/>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6000">
                <a:solidFill>
                  <a:srgbClr val="CC0000"/>
                </a:solidFill>
              </a:rPr>
              <a:t>!</a:t>
            </a:r>
            <a:endParaRPr sz="2600">
              <a:solidFill>
                <a:srgbClr val="CC0000"/>
              </a:solidFill>
            </a:endParaRPr>
          </a:p>
        </p:txBody>
      </p:sp>
      <p:pic>
        <p:nvPicPr>
          <p:cNvPr id="97" name="Google Shape;97;p14"/>
          <p:cNvPicPr preferRelativeResize="0"/>
          <p:nvPr/>
        </p:nvPicPr>
        <p:blipFill rotWithShape="1">
          <a:blip r:embed="rId6">
            <a:alphaModFix/>
          </a:blip>
          <a:srcRect b="8590" l="5197" r="4091" t="10971"/>
          <a:stretch/>
        </p:blipFill>
        <p:spPr>
          <a:xfrm>
            <a:off x="295300" y="189275"/>
            <a:ext cx="1146750" cy="922706"/>
          </a:xfrm>
          <a:prstGeom prst="rect">
            <a:avLst/>
          </a:prstGeom>
          <a:noFill/>
          <a:ln>
            <a:noFill/>
          </a:ln>
        </p:spPr>
      </p:pic>
      <p:pic>
        <p:nvPicPr>
          <p:cNvPr id="98" name="Google Shape;98;p14"/>
          <p:cNvPicPr preferRelativeResize="0"/>
          <p:nvPr/>
        </p:nvPicPr>
        <p:blipFill rotWithShape="1">
          <a:blip r:embed="rId6">
            <a:alphaModFix/>
          </a:blip>
          <a:srcRect b="8590" l="5197" r="4091" t="10971"/>
          <a:stretch/>
        </p:blipFill>
        <p:spPr>
          <a:xfrm>
            <a:off x="5532100" y="4730244"/>
            <a:ext cx="759000" cy="610705"/>
          </a:xfrm>
          <a:prstGeom prst="rect">
            <a:avLst/>
          </a:prstGeom>
          <a:noFill/>
          <a:ln>
            <a:noFill/>
          </a:ln>
        </p:spPr>
      </p:pic>
      <p:pic>
        <p:nvPicPr>
          <p:cNvPr id="99" name="Google Shape;99;p14"/>
          <p:cNvPicPr preferRelativeResize="0"/>
          <p:nvPr/>
        </p:nvPicPr>
        <p:blipFill rotWithShape="1">
          <a:blip r:embed="rId7">
            <a:alphaModFix/>
          </a:blip>
          <a:srcRect b="0" l="0" r="1671" t="10080"/>
          <a:stretch/>
        </p:blipFill>
        <p:spPr>
          <a:xfrm>
            <a:off x="7930938" y="2536513"/>
            <a:ext cx="899700" cy="675569"/>
          </a:xfrm>
          <a:prstGeom prst="rect">
            <a:avLst/>
          </a:prstGeom>
          <a:noFill/>
          <a:ln>
            <a:noFill/>
          </a:ln>
        </p:spPr>
      </p:pic>
      <p:sp>
        <p:nvSpPr>
          <p:cNvPr id="100" name="Google Shape;100;p14"/>
          <p:cNvSpPr txBox="1"/>
          <p:nvPr/>
        </p:nvSpPr>
        <p:spPr>
          <a:xfrm>
            <a:off x="1523175" y="976900"/>
            <a:ext cx="4825500" cy="631200"/>
          </a:xfrm>
          <a:prstGeom prst="rect">
            <a:avLst/>
          </a:prstGeom>
          <a:solidFill>
            <a:srgbClr val="CC0000"/>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GB" sz="2900">
                <a:solidFill>
                  <a:srgbClr val="FFFFFF"/>
                </a:solidFill>
              </a:rPr>
              <a:t>What Is Research Design?  </a:t>
            </a:r>
            <a:endParaRPr sz="100">
              <a:solidFill>
                <a:srgbClr val="FFFFFF"/>
              </a:solidFill>
            </a:endParaRPr>
          </a:p>
        </p:txBody>
      </p:sp>
      <p:pic>
        <p:nvPicPr>
          <p:cNvPr id="101" name="Google Shape;101;p14"/>
          <p:cNvPicPr preferRelativeResize="0"/>
          <p:nvPr/>
        </p:nvPicPr>
        <p:blipFill>
          <a:blip r:embed="rId4">
            <a:alphaModFix/>
          </a:blip>
          <a:stretch>
            <a:fillRect/>
          </a:stretch>
        </p:blipFill>
        <p:spPr>
          <a:xfrm rot="2236205">
            <a:off x="6485575" y="4167794"/>
            <a:ext cx="936000" cy="957906"/>
          </a:xfrm>
          <a:prstGeom prst="rect">
            <a:avLst/>
          </a:prstGeom>
          <a:noFill/>
          <a:ln>
            <a:noFill/>
          </a:ln>
        </p:spPr>
      </p:pic>
      <p:sp>
        <p:nvSpPr>
          <p:cNvPr id="102" name="Google Shape;102;p14"/>
          <p:cNvSpPr txBox="1"/>
          <p:nvPr/>
        </p:nvSpPr>
        <p:spPr>
          <a:xfrm>
            <a:off x="975111" y="2054038"/>
            <a:ext cx="6484500" cy="1650000"/>
          </a:xfrm>
          <a:prstGeom prst="rect">
            <a:avLst/>
          </a:prstGeom>
          <a:noFill/>
          <a:ln>
            <a:noFill/>
          </a:ln>
        </p:spPr>
        <p:txBody>
          <a:bodyPr anchorCtr="0" anchor="t" bIns="91425" lIns="91425" spcFirstLastPara="1" rIns="91425" wrap="square" tIns="91425">
            <a:spAutoFit/>
          </a:bodyPr>
          <a:lstStyle/>
          <a:p>
            <a:pPr indent="-336550" lvl="0" marL="457200" rtl="0" algn="l">
              <a:lnSpc>
                <a:spcPct val="115000"/>
              </a:lnSpc>
              <a:spcBef>
                <a:spcPts val="0"/>
              </a:spcBef>
              <a:spcAft>
                <a:spcPts val="0"/>
              </a:spcAft>
              <a:buClr>
                <a:schemeClr val="dk1"/>
              </a:buClr>
              <a:buSzPts val="1700"/>
              <a:buChar char="❖"/>
            </a:pPr>
            <a:r>
              <a:rPr lang="en-GB" sz="1700">
                <a:solidFill>
                  <a:schemeClr val="dk1"/>
                </a:solidFill>
              </a:rPr>
              <a:t>Research design is a model that identifies the tools and techniques that will be opted by the investigator for merging various mechanisms of the study in logical way. </a:t>
            </a:r>
            <a:endParaRPr sz="1700">
              <a:solidFill>
                <a:schemeClr val="dk1"/>
              </a:solidFill>
            </a:endParaRPr>
          </a:p>
          <a:p>
            <a:pPr indent="-336550" lvl="0" marL="457200" rtl="0" algn="l">
              <a:lnSpc>
                <a:spcPct val="115000"/>
              </a:lnSpc>
              <a:spcBef>
                <a:spcPts val="0"/>
              </a:spcBef>
              <a:spcAft>
                <a:spcPts val="0"/>
              </a:spcAft>
              <a:buClr>
                <a:schemeClr val="dk1"/>
              </a:buClr>
              <a:buSzPts val="1700"/>
              <a:buChar char="❖"/>
            </a:pPr>
            <a:r>
              <a:rPr lang="en-GB" sz="1700">
                <a:solidFill>
                  <a:schemeClr val="dk1"/>
                </a:solidFill>
              </a:rPr>
              <a:t>It is an overall strategy that ensures how efficiently the researcher could address to the research problem. </a:t>
            </a:r>
            <a:endParaRPr sz="1700">
              <a:solidFill>
                <a:schemeClr val="dk1"/>
              </a:solidFill>
            </a:endParaRPr>
          </a:p>
        </p:txBody>
      </p:sp>
      <p:pic>
        <p:nvPicPr>
          <p:cNvPr id="103" name="Google Shape;103;p14"/>
          <p:cNvPicPr preferRelativeResize="0"/>
          <p:nvPr/>
        </p:nvPicPr>
        <p:blipFill>
          <a:blip r:embed="rId8">
            <a:alphaModFix/>
          </a:blip>
          <a:stretch>
            <a:fillRect/>
          </a:stretch>
        </p:blipFill>
        <p:spPr>
          <a:xfrm>
            <a:off x="7999050" y="3985645"/>
            <a:ext cx="1002051" cy="978904"/>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p15"/>
          <p:cNvSpPr/>
          <p:nvPr/>
        </p:nvSpPr>
        <p:spPr>
          <a:xfrm rot="-6596014">
            <a:off x="-1794404" y="2134400"/>
            <a:ext cx="1037455" cy="1037455"/>
          </a:xfrm>
          <a:prstGeom prst="ellipse">
            <a:avLst/>
          </a:pr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15"/>
          <p:cNvSpPr/>
          <p:nvPr/>
        </p:nvSpPr>
        <p:spPr>
          <a:xfrm rot="-6599135">
            <a:off x="-849191" y="1450070"/>
            <a:ext cx="592480" cy="592480"/>
          </a:xfrm>
          <a:prstGeom prst="ellipse">
            <a:avLst/>
          </a:prstGeom>
          <a:solidFill>
            <a:srgbClr val="1155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15"/>
          <p:cNvSpPr/>
          <p:nvPr/>
        </p:nvSpPr>
        <p:spPr>
          <a:xfrm>
            <a:off x="2590350" y="4575400"/>
            <a:ext cx="1146900" cy="1173600"/>
          </a:xfrm>
          <a:prstGeom prst="ellipse">
            <a:avLst/>
          </a:prstGeom>
          <a:solidFill>
            <a:srgbClr val="073763"/>
          </a:solidFill>
          <a:ln>
            <a:noFill/>
          </a:ln>
          <a:effectLst>
            <a:outerShdw blurRad="228600" rotWithShape="0" algn="tl" dir="5400000" dist="50800">
              <a:srgbClr val="000000">
                <a:alpha val="549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b="1" sz="3200"/>
          </a:p>
        </p:txBody>
      </p:sp>
      <p:sp>
        <p:nvSpPr>
          <p:cNvPr id="111" name="Google Shape;111;p15"/>
          <p:cNvSpPr/>
          <p:nvPr/>
        </p:nvSpPr>
        <p:spPr>
          <a:xfrm>
            <a:off x="6848050" y="-306825"/>
            <a:ext cx="1914900" cy="1914900"/>
          </a:xfrm>
          <a:prstGeom prst="donut">
            <a:avLst>
              <a:gd fmla="val 25000" name="adj"/>
            </a:avLst>
          </a:prstGeom>
          <a:solidFill>
            <a:srgbClr val="1C4587"/>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2" name="Google Shape;112;p15"/>
          <p:cNvPicPr preferRelativeResize="0"/>
          <p:nvPr/>
        </p:nvPicPr>
        <p:blipFill rotWithShape="1">
          <a:blip r:embed="rId3">
            <a:alphaModFix/>
          </a:blip>
          <a:srcRect b="0" l="0" r="24282" t="0"/>
          <a:stretch/>
        </p:blipFill>
        <p:spPr>
          <a:xfrm flipH="1" rot="3133154">
            <a:off x="3429122" y="4397155"/>
            <a:ext cx="870083" cy="499191"/>
          </a:xfrm>
          <a:prstGeom prst="rect">
            <a:avLst/>
          </a:prstGeom>
          <a:noFill/>
          <a:ln>
            <a:noFill/>
          </a:ln>
        </p:spPr>
      </p:pic>
      <p:sp>
        <p:nvSpPr>
          <p:cNvPr id="113" name="Google Shape;113;p15"/>
          <p:cNvSpPr txBox="1"/>
          <p:nvPr/>
        </p:nvSpPr>
        <p:spPr>
          <a:xfrm rot="279706">
            <a:off x="-225621" y="1956358"/>
            <a:ext cx="686571" cy="1092841"/>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5900">
                <a:solidFill>
                  <a:srgbClr val="CC0000"/>
                </a:solidFill>
              </a:rPr>
              <a:t>?</a:t>
            </a:r>
            <a:endParaRPr sz="5900">
              <a:solidFill>
                <a:srgbClr val="CC0000"/>
              </a:solidFill>
            </a:endParaRPr>
          </a:p>
        </p:txBody>
      </p:sp>
      <p:pic>
        <p:nvPicPr>
          <p:cNvPr id="114" name="Google Shape;114;p15"/>
          <p:cNvPicPr preferRelativeResize="0"/>
          <p:nvPr/>
        </p:nvPicPr>
        <p:blipFill>
          <a:blip r:embed="rId4">
            <a:alphaModFix/>
          </a:blip>
          <a:stretch>
            <a:fillRect/>
          </a:stretch>
        </p:blipFill>
        <p:spPr>
          <a:xfrm>
            <a:off x="-351250" y="3893569"/>
            <a:ext cx="1146750" cy="1173581"/>
          </a:xfrm>
          <a:prstGeom prst="rect">
            <a:avLst/>
          </a:prstGeom>
          <a:noFill/>
          <a:ln>
            <a:noFill/>
          </a:ln>
        </p:spPr>
      </p:pic>
      <p:sp>
        <p:nvSpPr>
          <p:cNvPr id="115" name="Google Shape;115;p15"/>
          <p:cNvSpPr txBox="1"/>
          <p:nvPr/>
        </p:nvSpPr>
        <p:spPr>
          <a:xfrm flipH="1" rot="-1876488">
            <a:off x="679126" y="3449555"/>
            <a:ext cx="379086" cy="1108089"/>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6000">
                <a:solidFill>
                  <a:srgbClr val="073763"/>
                </a:solidFill>
              </a:rPr>
              <a:t>!</a:t>
            </a:r>
            <a:endParaRPr sz="6000">
              <a:solidFill>
                <a:srgbClr val="073763"/>
              </a:solidFill>
            </a:endParaRPr>
          </a:p>
        </p:txBody>
      </p:sp>
      <p:sp>
        <p:nvSpPr>
          <p:cNvPr id="116" name="Google Shape;116;p15"/>
          <p:cNvSpPr/>
          <p:nvPr/>
        </p:nvSpPr>
        <p:spPr>
          <a:xfrm rot="-6598506">
            <a:off x="-122541" y="-54993"/>
            <a:ext cx="367083" cy="365187"/>
          </a:xfrm>
          <a:prstGeom prst="ellipse">
            <a:avLst/>
          </a:prstGeom>
          <a:solidFill>
            <a:srgbClr val="99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15"/>
          <p:cNvSpPr/>
          <p:nvPr/>
        </p:nvSpPr>
        <p:spPr>
          <a:xfrm rot="-6598254">
            <a:off x="356866" y="1585673"/>
            <a:ext cx="481345" cy="468248"/>
          </a:xfrm>
          <a:prstGeom prst="ellipse">
            <a:avLst/>
          </a:prstGeom>
          <a:solidFill>
            <a:srgbClr val="CC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15"/>
          <p:cNvSpPr txBox="1"/>
          <p:nvPr/>
        </p:nvSpPr>
        <p:spPr>
          <a:xfrm rot="994192">
            <a:off x="8119919" y="3372850"/>
            <a:ext cx="521768" cy="923366"/>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4800">
                <a:solidFill>
                  <a:srgbClr val="073763"/>
                </a:solidFill>
              </a:rPr>
              <a:t>!</a:t>
            </a:r>
            <a:endParaRPr/>
          </a:p>
        </p:txBody>
      </p:sp>
      <p:sp>
        <p:nvSpPr>
          <p:cNvPr id="119" name="Google Shape;119;p15"/>
          <p:cNvSpPr/>
          <p:nvPr/>
        </p:nvSpPr>
        <p:spPr>
          <a:xfrm rot="-6598088">
            <a:off x="8725498" y="265623"/>
            <a:ext cx="294292" cy="263356"/>
          </a:xfrm>
          <a:prstGeom prst="ellipse">
            <a:avLst/>
          </a:prstGeom>
          <a:solidFill>
            <a:srgbClr val="0737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20" name="Google Shape;120;p15"/>
          <p:cNvPicPr preferRelativeResize="0"/>
          <p:nvPr/>
        </p:nvPicPr>
        <p:blipFill rotWithShape="1">
          <a:blip r:embed="rId3">
            <a:alphaModFix/>
          </a:blip>
          <a:srcRect b="0" l="0" r="5829" t="0"/>
          <a:stretch/>
        </p:blipFill>
        <p:spPr>
          <a:xfrm rot="7906388">
            <a:off x="8240897" y="1225600"/>
            <a:ext cx="991906" cy="457575"/>
          </a:xfrm>
          <a:prstGeom prst="rect">
            <a:avLst/>
          </a:prstGeom>
          <a:noFill/>
          <a:ln>
            <a:noFill/>
          </a:ln>
        </p:spPr>
      </p:pic>
      <p:sp>
        <p:nvSpPr>
          <p:cNvPr id="121" name="Google Shape;121;p15"/>
          <p:cNvSpPr/>
          <p:nvPr/>
        </p:nvSpPr>
        <p:spPr>
          <a:xfrm rot="-6597214">
            <a:off x="1365520" y="4749681"/>
            <a:ext cx="447461" cy="468632"/>
          </a:xfrm>
          <a:prstGeom prst="ellipse">
            <a:avLst/>
          </a:prstGeom>
          <a:solidFill>
            <a:srgbClr val="CC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22" name="Google Shape;122;p15"/>
          <p:cNvPicPr preferRelativeResize="0"/>
          <p:nvPr/>
        </p:nvPicPr>
        <p:blipFill>
          <a:blip r:embed="rId5">
            <a:alphaModFix/>
          </a:blip>
          <a:stretch>
            <a:fillRect/>
          </a:stretch>
        </p:blipFill>
        <p:spPr>
          <a:xfrm rot="1302271">
            <a:off x="3754175" y="-344152"/>
            <a:ext cx="631400" cy="675475"/>
          </a:xfrm>
          <a:prstGeom prst="rect">
            <a:avLst/>
          </a:prstGeom>
          <a:noFill/>
          <a:ln>
            <a:noFill/>
          </a:ln>
        </p:spPr>
      </p:pic>
      <p:sp>
        <p:nvSpPr>
          <p:cNvPr id="123" name="Google Shape;123;p15"/>
          <p:cNvSpPr txBox="1"/>
          <p:nvPr/>
        </p:nvSpPr>
        <p:spPr>
          <a:xfrm rot="3886993">
            <a:off x="2317913" y="-459"/>
            <a:ext cx="701336" cy="1108217"/>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6000">
                <a:solidFill>
                  <a:srgbClr val="CC0000"/>
                </a:solidFill>
              </a:rPr>
              <a:t>!</a:t>
            </a:r>
            <a:endParaRPr sz="2600">
              <a:solidFill>
                <a:srgbClr val="CC0000"/>
              </a:solidFill>
            </a:endParaRPr>
          </a:p>
        </p:txBody>
      </p:sp>
      <p:pic>
        <p:nvPicPr>
          <p:cNvPr id="124" name="Google Shape;124;p15"/>
          <p:cNvPicPr preferRelativeResize="0"/>
          <p:nvPr/>
        </p:nvPicPr>
        <p:blipFill rotWithShape="1">
          <a:blip r:embed="rId6">
            <a:alphaModFix/>
          </a:blip>
          <a:srcRect b="8590" l="5197" r="4091" t="10971"/>
          <a:stretch/>
        </p:blipFill>
        <p:spPr>
          <a:xfrm>
            <a:off x="295300" y="189275"/>
            <a:ext cx="1146750" cy="922706"/>
          </a:xfrm>
          <a:prstGeom prst="rect">
            <a:avLst/>
          </a:prstGeom>
          <a:noFill/>
          <a:ln>
            <a:noFill/>
          </a:ln>
        </p:spPr>
      </p:pic>
      <p:pic>
        <p:nvPicPr>
          <p:cNvPr id="125" name="Google Shape;125;p15"/>
          <p:cNvPicPr preferRelativeResize="0"/>
          <p:nvPr/>
        </p:nvPicPr>
        <p:blipFill rotWithShape="1">
          <a:blip r:embed="rId6">
            <a:alphaModFix/>
          </a:blip>
          <a:srcRect b="8590" l="5197" r="4091" t="10971"/>
          <a:stretch/>
        </p:blipFill>
        <p:spPr>
          <a:xfrm>
            <a:off x="5532100" y="4730244"/>
            <a:ext cx="759000" cy="610705"/>
          </a:xfrm>
          <a:prstGeom prst="rect">
            <a:avLst/>
          </a:prstGeom>
          <a:noFill/>
          <a:ln>
            <a:noFill/>
          </a:ln>
        </p:spPr>
      </p:pic>
      <p:pic>
        <p:nvPicPr>
          <p:cNvPr id="126" name="Google Shape;126;p15"/>
          <p:cNvPicPr preferRelativeResize="0"/>
          <p:nvPr/>
        </p:nvPicPr>
        <p:blipFill rotWithShape="1">
          <a:blip r:embed="rId7">
            <a:alphaModFix/>
          </a:blip>
          <a:srcRect b="0" l="0" r="1671" t="10080"/>
          <a:stretch/>
        </p:blipFill>
        <p:spPr>
          <a:xfrm>
            <a:off x="7930938" y="2536513"/>
            <a:ext cx="899700" cy="675569"/>
          </a:xfrm>
          <a:prstGeom prst="rect">
            <a:avLst/>
          </a:prstGeom>
          <a:noFill/>
          <a:ln>
            <a:noFill/>
          </a:ln>
        </p:spPr>
      </p:pic>
      <p:sp>
        <p:nvSpPr>
          <p:cNvPr id="127" name="Google Shape;127;p15"/>
          <p:cNvSpPr txBox="1"/>
          <p:nvPr/>
        </p:nvSpPr>
        <p:spPr>
          <a:xfrm>
            <a:off x="1523175" y="976900"/>
            <a:ext cx="4825500" cy="631200"/>
          </a:xfrm>
          <a:prstGeom prst="rect">
            <a:avLst/>
          </a:prstGeom>
          <a:solidFill>
            <a:srgbClr val="CC0000"/>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GB" sz="2900">
                <a:solidFill>
                  <a:srgbClr val="FFFFFF"/>
                </a:solidFill>
              </a:rPr>
              <a:t>What Is Research Design?  </a:t>
            </a:r>
            <a:endParaRPr sz="100">
              <a:solidFill>
                <a:srgbClr val="FFFFFF"/>
              </a:solidFill>
            </a:endParaRPr>
          </a:p>
        </p:txBody>
      </p:sp>
      <p:pic>
        <p:nvPicPr>
          <p:cNvPr id="128" name="Google Shape;128;p15"/>
          <p:cNvPicPr preferRelativeResize="0"/>
          <p:nvPr/>
        </p:nvPicPr>
        <p:blipFill>
          <a:blip r:embed="rId4">
            <a:alphaModFix/>
          </a:blip>
          <a:stretch>
            <a:fillRect/>
          </a:stretch>
        </p:blipFill>
        <p:spPr>
          <a:xfrm rot="2236205">
            <a:off x="6485575" y="4167794"/>
            <a:ext cx="936000" cy="957906"/>
          </a:xfrm>
          <a:prstGeom prst="rect">
            <a:avLst/>
          </a:prstGeom>
          <a:noFill/>
          <a:ln>
            <a:noFill/>
          </a:ln>
        </p:spPr>
      </p:pic>
      <p:sp>
        <p:nvSpPr>
          <p:cNvPr id="129" name="Google Shape;129;p15"/>
          <p:cNvSpPr txBox="1"/>
          <p:nvPr/>
        </p:nvSpPr>
        <p:spPr>
          <a:xfrm>
            <a:off x="846536" y="2082688"/>
            <a:ext cx="6484500" cy="1349100"/>
          </a:xfrm>
          <a:prstGeom prst="rect">
            <a:avLst/>
          </a:prstGeom>
          <a:noFill/>
          <a:ln>
            <a:noFill/>
          </a:ln>
        </p:spPr>
        <p:txBody>
          <a:bodyPr anchorCtr="0" anchor="t" bIns="91425" lIns="91425" spcFirstLastPara="1" rIns="91425" wrap="square" tIns="91425">
            <a:spAutoFit/>
          </a:bodyPr>
          <a:lstStyle/>
          <a:p>
            <a:pPr indent="-336550" lvl="0" marL="457200" rtl="0" algn="l">
              <a:lnSpc>
                <a:spcPct val="115000"/>
              </a:lnSpc>
              <a:spcBef>
                <a:spcPts val="0"/>
              </a:spcBef>
              <a:spcAft>
                <a:spcPts val="0"/>
              </a:spcAft>
              <a:buClr>
                <a:schemeClr val="dk1"/>
              </a:buClr>
              <a:buSzPts val="1700"/>
              <a:buChar char="❖"/>
            </a:pPr>
            <a:r>
              <a:rPr lang="en-GB" sz="1700">
                <a:solidFill>
                  <a:schemeClr val="dk1"/>
                </a:solidFill>
              </a:rPr>
              <a:t>Research design permits researchers for approaching appropriate methods. </a:t>
            </a:r>
            <a:endParaRPr sz="1700">
              <a:solidFill>
                <a:schemeClr val="dk1"/>
              </a:solidFill>
            </a:endParaRPr>
          </a:p>
          <a:p>
            <a:pPr indent="-336550" lvl="0" marL="457200" rtl="0" algn="l">
              <a:lnSpc>
                <a:spcPct val="115000"/>
              </a:lnSpc>
              <a:spcBef>
                <a:spcPts val="0"/>
              </a:spcBef>
              <a:spcAft>
                <a:spcPts val="0"/>
              </a:spcAft>
              <a:buClr>
                <a:schemeClr val="dk1"/>
              </a:buClr>
              <a:buSzPts val="1700"/>
              <a:buChar char="❖"/>
            </a:pPr>
            <a:r>
              <a:rPr lang="en-GB" sz="1700">
                <a:solidFill>
                  <a:schemeClr val="dk1"/>
                </a:solidFill>
              </a:rPr>
              <a:t>It helps in setting relevant methods for the research that supports the research type.</a:t>
            </a:r>
            <a:endParaRPr sz="1700">
              <a:solidFill>
                <a:schemeClr val="dk1"/>
              </a:solidFill>
            </a:endParaRPr>
          </a:p>
        </p:txBody>
      </p:sp>
      <p:pic>
        <p:nvPicPr>
          <p:cNvPr id="130" name="Google Shape;130;p15"/>
          <p:cNvPicPr preferRelativeResize="0"/>
          <p:nvPr/>
        </p:nvPicPr>
        <p:blipFill>
          <a:blip r:embed="rId8">
            <a:alphaModFix/>
          </a:blip>
          <a:stretch>
            <a:fillRect/>
          </a:stretch>
        </p:blipFill>
        <p:spPr>
          <a:xfrm>
            <a:off x="7999050" y="3985645"/>
            <a:ext cx="1002051" cy="978904"/>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 name="Shape 134"/>
        <p:cNvGrpSpPr/>
        <p:nvPr/>
      </p:nvGrpSpPr>
      <p:grpSpPr>
        <a:xfrm>
          <a:off x="0" y="0"/>
          <a:ext cx="0" cy="0"/>
          <a:chOff x="0" y="0"/>
          <a:chExt cx="0" cy="0"/>
        </a:xfrm>
      </p:grpSpPr>
      <p:sp>
        <p:nvSpPr>
          <p:cNvPr id="135" name="Google Shape;135;p16"/>
          <p:cNvSpPr/>
          <p:nvPr/>
        </p:nvSpPr>
        <p:spPr>
          <a:xfrm rot="-6596014">
            <a:off x="-1794404" y="2134400"/>
            <a:ext cx="1037455" cy="1037455"/>
          </a:xfrm>
          <a:prstGeom prst="ellipse">
            <a:avLst/>
          </a:pr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16"/>
          <p:cNvSpPr/>
          <p:nvPr/>
        </p:nvSpPr>
        <p:spPr>
          <a:xfrm rot="-6599135">
            <a:off x="-849191" y="1450070"/>
            <a:ext cx="592480" cy="592480"/>
          </a:xfrm>
          <a:prstGeom prst="ellipse">
            <a:avLst/>
          </a:prstGeom>
          <a:solidFill>
            <a:srgbClr val="1155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16"/>
          <p:cNvSpPr/>
          <p:nvPr/>
        </p:nvSpPr>
        <p:spPr>
          <a:xfrm>
            <a:off x="2504750" y="4575400"/>
            <a:ext cx="1146900" cy="1173600"/>
          </a:xfrm>
          <a:prstGeom prst="ellipse">
            <a:avLst/>
          </a:prstGeom>
          <a:solidFill>
            <a:srgbClr val="073763"/>
          </a:solidFill>
          <a:ln>
            <a:noFill/>
          </a:ln>
          <a:effectLst>
            <a:outerShdw blurRad="228600" rotWithShape="0" algn="tl" dir="5400000" dist="50800">
              <a:srgbClr val="000000">
                <a:alpha val="549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b="1" sz="3200"/>
          </a:p>
        </p:txBody>
      </p:sp>
      <p:sp>
        <p:nvSpPr>
          <p:cNvPr id="138" name="Google Shape;138;p16"/>
          <p:cNvSpPr/>
          <p:nvPr/>
        </p:nvSpPr>
        <p:spPr>
          <a:xfrm>
            <a:off x="6848050" y="-306825"/>
            <a:ext cx="1914900" cy="1914900"/>
          </a:xfrm>
          <a:prstGeom prst="donut">
            <a:avLst>
              <a:gd fmla="val 25000" name="adj"/>
            </a:avLst>
          </a:prstGeom>
          <a:solidFill>
            <a:srgbClr val="1C4587"/>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39" name="Google Shape;139;p16"/>
          <p:cNvPicPr preferRelativeResize="0"/>
          <p:nvPr/>
        </p:nvPicPr>
        <p:blipFill rotWithShape="1">
          <a:blip r:embed="rId3">
            <a:alphaModFix/>
          </a:blip>
          <a:srcRect b="0" l="0" r="24282" t="0"/>
          <a:stretch/>
        </p:blipFill>
        <p:spPr>
          <a:xfrm flipH="1" rot="3540337">
            <a:off x="3451897" y="4603280"/>
            <a:ext cx="870083" cy="499192"/>
          </a:xfrm>
          <a:prstGeom prst="rect">
            <a:avLst/>
          </a:prstGeom>
          <a:noFill/>
          <a:ln>
            <a:noFill/>
          </a:ln>
        </p:spPr>
      </p:pic>
      <p:sp>
        <p:nvSpPr>
          <p:cNvPr id="140" name="Google Shape;140;p16"/>
          <p:cNvSpPr txBox="1"/>
          <p:nvPr/>
        </p:nvSpPr>
        <p:spPr>
          <a:xfrm rot="279706">
            <a:off x="-225621" y="1956358"/>
            <a:ext cx="686571" cy="1092841"/>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5900">
                <a:solidFill>
                  <a:srgbClr val="CC0000"/>
                </a:solidFill>
              </a:rPr>
              <a:t>?</a:t>
            </a:r>
            <a:endParaRPr sz="5900">
              <a:solidFill>
                <a:srgbClr val="CC0000"/>
              </a:solidFill>
            </a:endParaRPr>
          </a:p>
        </p:txBody>
      </p:sp>
      <p:pic>
        <p:nvPicPr>
          <p:cNvPr id="141" name="Google Shape;141;p16"/>
          <p:cNvPicPr preferRelativeResize="0"/>
          <p:nvPr/>
        </p:nvPicPr>
        <p:blipFill>
          <a:blip r:embed="rId4">
            <a:alphaModFix/>
          </a:blip>
          <a:stretch>
            <a:fillRect/>
          </a:stretch>
        </p:blipFill>
        <p:spPr>
          <a:xfrm>
            <a:off x="-351250" y="3893569"/>
            <a:ext cx="1146750" cy="1173581"/>
          </a:xfrm>
          <a:prstGeom prst="rect">
            <a:avLst/>
          </a:prstGeom>
          <a:noFill/>
          <a:ln>
            <a:noFill/>
          </a:ln>
        </p:spPr>
      </p:pic>
      <p:sp>
        <p:nvSpPr>
          <p:cNvPr id="142" name="Google Shape;142;p16"/>
          <p:cNvSpPr txBox="1"/>
          <p:nvPr/>
        </p:nvSpPr>
        <p:spPr>
          <a:xfrm flipH="1" rot="-1876488">
            <a:off x="408001" y="2971605"/>
            <a:ext cx="379086" cy="1108089"/>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6000">
                <a:solidFill>
                  <a:srgbClr val="073763"/>
                </a:solidFill>
              </a:rPr>
              <a:t>!</a:t>
            </a:r>
            <a:endParaRPr sz="6000">
              <a:solidFill>
                <a:srgbClr val="073763"/>
              </a:solidFill>
            </a:endParaRPr>
          </a:p>
        </p:txBody>
      </p:sp>
      <p:sp>
        <p:nvSpPr>
          <p:cNvPr id="143" name="Google Shape;143;p16"/>
          <p:cNvSpPr/>
          <p:nvPr/>
        </p:nvSpPr>
        <p:spPr>
          <a:xfrm rot="-6598506">
            <a:off x="-122541" y="-54993"/>
            <a:ext cx="367083" cy="365187"/>
          </a:xfrm>
          <a:prstGeom prst="ellipse">
            <a:avLst/>
          </a:prstGeom>
          <a:solidFill>
            <a:srgbClr val="99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16"/>
          <p:cNvSpPr/>
          <p:nvPr/>
        </p:nvSpPr>
        <p:spPr>
          <a:xfrm rot="-6598254">
            <a:off x="356866" y="1585673"/>
            <a:ext cx="481345" cy="468248"/>
          </a:xfrm>
          <a:prstGeom prst="ellipse">
            <a:avLst/>
          </a:prstGeom>
          <a:solidFill>
            <a:srgbClr val="CC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16"/>
          <p:cNvSpPr txBox="1"/>
          <p:nvPr/>
        </p:nvSpPr>
        <p:spPr>
          <a:xfrm rot="994192">
            <a:off x="8119919" y="3372850"/>
            <a:ext cx="521768" cy="923366"/>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4800">
                <a:solidFill>
                  <a:srgbClr val="073763"/>
                </a:solidFill>
              </a:rPr>
              <a:t>!</a:t>
            </a:r>
            <a:endParaRPr/>
          </a:p>
        </p:txBody>
      </p:sp>
      <p:sp>
        <p:nvSpPr>
          <p:cNvPr id="146" name="Google Shape;146;p16"/>
          <p:cNvSpPr/>
          <p:nvPr/>
        </p:nvSpPr>
        <p:spPr>
          <a:xfrm rot="-6598088">
            <a:off x="8725498" y="265623"/>
            <a:ext cx="294292" cy="263356"/>
          </a:xfrm>
          <a:prstGeom prst="ellipse">
            <a:avLst/>
          </a:prstGeom>
          <a:solidFill>
            <a:srgbClr val="0737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47" name="Google Shape;147;p16"/>
          <p:cNvPicPr preferRelativeResize="0"/>
          <p:nvPr/>
        </p:nvPicPr>
        <p:blipFill rotWithShape="1">
          <a:blip r:embed="rId3">
            <a:alphaModFix/>
          </a:blip>
          <a:srcRect b="0" l="0" r="5829" t="0"/>
          <a:stretch/>
        </p:blipFill>
        <p:spPr>
          <a:xfrm rot="7906388">
            <a:off x="8240897" y="1225600"/>
            <a:ext cx="991906" cy="457575"/>
          </a:xfrm>
          <a:prstGeom prst="rect">
            <a:avLst/>
          </a:prstGeom>
          <a:noFill/>
          <a:ln>
            <a:noFill/>
          </a:ln>
        </p:spPr>
      </p:pic>
      <p:sp>
        <p:nvSpPr>
          <p:cNvPr id="148" name="Google Shape;148;p16"/>
          <p:cNvSpPr/>
          <p:nvPr/>
        </p:nvSpPr>
        <p:spPr>
          <a:xfrm rot="-6597214">
            <a:off x="1365520" y="4749681"/>
            <a:ext cx="447461" cy="468632"/>
          </a:xfrm>
          <a:prstGeom prst="ellipse">
            <a:avLst/>
          </a:prstGeom>
          <a:solidFill>
            <a:srgbClr val="CC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49" name="Google Shape;149;p16"/>
          <p:cNvPicPr preferRelativeResize="0"/>
          <p:nvPr/>
        </p:nvPicPr>
        <p:blipFill>
          <a:blip r:embed="rId5">
            <a:alphaModFix/>
          </a:blip>
          <a:stretch>
            <a:fillRect/>
          </a:stretch>
        </p:blipFill>
        <p:spPr>
          <a:xfrm rot="1302271">
            <a:off x="3754175" y="-344152"/>
            <a:ext cx="631400" cy="675475"/>
          </a:xfrm>
          <a:prstGeom prst="rect">
            <a:avLst/>
          </a:prstGeom>
          <a:noFill/>
          <a:ln>
            <a:noFill/>
          </a:ln>
        </p:spPr>
      </p:pic>
      <p:sp>
        <p:nvSpPr>
          <p:cNvPr id="150" name="Google Shape;150;p16"/>
          <p:cNvSpPr txBox="1"/>
          <p:nvPr/>
        </p:nvSpPr>
        <p:spPr>
          <a:xfrm rot="3886993">
            <a:off x="2317913" y="-459"/>
            <a:ext cx="701336" cy="1108217"/>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6000">
                <a:solidFill>
                  <a:srgbClr val="CC0000"/>
                </a:solidFill>
              </a:rPr>
              <a:t>!</a:t>
            </a:r>
            <a:endParaRPr sz="2600">
              <a:solidFill>
                <a:srgbClr val="CC0000"/>
              </a:solidFill>
            </a:endParaRPr>
          </a:p>
        </p:txBody>
      </p:sp>
      <p:pic>
        <p:nvPicPr>
          <p:cNvPr id="151" name="Google Shape;151;p16"/>
          <p:cNvPicPr preferRelativeResize="0"/>
          <p:nvPr/>
        </p:nvPicPr>
        <p:blipFill rotWithShape="1">
          <a:blip r:embed="rId6">
            <a:alphaModFix/>
          </a:blip>
          <a:srcRect b="8590" l="5197" r="4091" t="10971"/>
          <a:stretch/>
        </p:blipFill>
        <p:spPr>
          <a:xfrm>
            <a:off x="295300" y="189275"/>
            <a:ext cx="1146750" cy="922706"/>
          </a:xfrm>
          <a:prstGeom prst="rect">
            <a:avLst/>
          </a:prstGeom>
          <a:noFill/>
          <a:ln>
            <a:noFill/>
          </a:ln>
        </p:spPr>
      </p:pic>
      <p:pic>
        <p:nvPicPr>
          <p:cNvPr id="152" name="Google Shape;152;p16"/>
          <p:cNvPicPr preferRelativeResize="0"/>
          <p:nvPr/>
        </p:nvPicPr>
        <p:blipFill rotWithShape="1">
          <a:blip r:embed="rId6">
            <a:alphaModFix/>
          </a:blip>
          <a:srcRect b="8590" l="5197" r="4091" t="10971"/>
          <a:stretch/>
        </p:blipFill>
        <p:spPr>
          <a:xfrm>
            <a:off x="5532100" y="4730244"/>
            <a:ext cx="759000" cy="610705"/>
          </a:xfrm>
          <a:prstGeom prst="rect">
            <a:avLst/>
          </a:prstGeom>
          <a:noFill/>
          <a:ln>
            <a:noFill/>
          </a:ln>
        </p:spPr>
      </p:pic>
      <p:pic>
        <p:nvPicPr>
          <p:cNvPr id="153" name="Google Shape;153;p16"/>
          <p:cNvPicPr preferRelativeResize="0"/>
          <p:nvPr/>
        </p:nvPicPr>
        <p:blipFill rotWithShape="1">
          <a:blip r:embed="rId7">
            <a:alphaModFix/>
          </a:blip>
          <a:srcRect b="0" l="0" r="1671" t="10080"/>
          <a:stretch/>
        </p:blipFill>
        <p:spPr>
          <a:xfrm>
            <a:off x="7930938" y="2536513"/>
            <a:ext cx="899700" cy="675569"/>
          </a:xfrm>
          <a:prstGeom prst="rect">
            <a:avLst/>
          </a:prstGeom>
          <a:noFill/>
          <a:ln>
            <a:noFill/>
          </a:ln>
        </p:spPr>
      </p:pic>
      <p:sp>
        <p:nvSpPr>
          <p:cNvPr id="154" name="Google Shape;154;p16"/>
          <p:cNvSpPr txBox="1"/>
          <p:nvPr/>
        </p:nvSpPr>
        <p:spPr>
          <a:xfrm>
            <a:off x="1281163" y="282850"/>
            <a:ext cx="5185500" cy="1523700"/>
          </a:xfrm>
          <a:prstGeom prst="rect">
            <a:avLst/>
          </a:prstGeom>
          <a:solidFill>
            <a:srgbClr val="CC0000"/>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GB" sz="2900">
                <a:solidFill>
                  <a:srgbClr val="FFFFFF"/>
                </a:solidFill>
              </a:rPr>
              <a:t>Why Research Design Is Important In Dissertation Methodology?</a:t>
            </a:r>
            <a:endParaRPr sz="100">
              <a:solidFill>
                <a:srgbClr val="FFFFFF"/>
              </a:solidFill>
            </a:endParaRPr>
          </a:p>
        </p:txBody>
      </p:sp>
      <p:pic>
        <p:nvPicPr>
          <p:cNvPr id="155" name="Google Shape;155;p16"/>
          <p:cNvPicPr preferRelativeResize="0"/>
          <p:nvPr/>
        </p:nvPicPr>
        <p:blipFill>
          <a:blip r:embed="rId4">
            <a:alphaModFix/>
          </a:blip>
          <a:stretch>
            <a:fillRect/>
          </a:stretch>
        </p:blipFill>
        <p:spPr>
          <a:xfrm rot="2236205">
            <a:off x="6485575" y="4167794"/>
            <a:ext cx="936000" cy="957906"/>
          </a:xfrm>
          <a:prstGeom prst="rect">
            <a:avLst/>
          </a:prstGeom>
          <a:noFill/>
          <a:ln>
            <a:noFill/>
          </a:ln>
        </p:spPr>
      </p:pic>
      <p:sp>
        <p:nvSpPr>
          <p:cNvPr id="156" name="Google Shape;156;p16"/>
          <p:cNvSpPr txBox="1"/>
          <p:nvPr/>
        </p:nvSpPr>
        <p:spPr>
          <a:xfrm>
            <a:off x="846525" y="2069375"/>
            <a:ext cx="7176000" cy="1650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t/>
            </a:r>
            <a:endParaRPr sz="1700">
              <a:solidFill>
                <a:schemeClr val="dk1"/>
              </a:solidFill>
            </a:endParaRPr>
          </a:p>
          <a:p>
            <a:pPr indent="-336550" lvl="0" marL="457200" rtl="0" algn="l">
              <a:lnSpc>
                <a:spcPct val="115000"/>
              </a:lnSpc>
              <a:spcBef>
                <a:spcPts val="0"/>
              </a:spcBef>
              <a:spcAft>
                <a:spcPts val="0"/>
              </a:spcAft>
              <a:buClr>
                <a:schemeClr val="dk1"/>
              </a:buClr>
              <a:buSzPts val="1700"/>
              <a:buChar char="❖"/>
            </a:pPr>
            <a:r>
              <a:rPr lang="en-GB" sz="1700">
                <a:solidFill>
                  <a:schemeClr val="dk1"/>
                </a:solidFill>
              </a:rPr>
              <a:t>Research design is very important in dissertation, as it determines the method or techniques that will be used at the starting of the research. </a:t>
            </a:r>
            <a:endParaRPr sz="1700">
              <a:solidFill>
                <a:schemeClr val="dk1"/>
              </a:solidFill>
            </a:endParaRPr>
          </a:p>
          <a:p>
            <a:pPr indent="-336550" lvl="0" marL="457200" rtl="0" algn="l">
              <a:lnSpc>
                <a:spcPct val="115000"/>
              </a:lnSpc>
              <a:spcBef>
                <a:spcPts val="0"/>
              </a:spcBef>
              <a:spcAft>
                <a:spcPts val="0"/>
              </a:spcAft>
              <a:buClr>
                <a:schemeClr val="dk1"/>
              </a:buClr>
              <a:buSzPts val="1700"/>
              <a:buChar char="❖"/>
            </a:pPr>
            <a:r>
              <a:rPr lang="en-GB" sz="1700">
                <a:solidFill>
                  <a:schemeClr val="dk1"/>
                </a:solidFill>
              </a:rPr>
              <a:t>It provides guidance and directs towards the right path. </a:t>
            </a:r>
            <a:endParaRPr sz="1700">
              <a:solidFill>
                <a:schemeClr val="dk1"/>
              </a:solidFill>
            </a:endParaRPr>
          </a:p>
        </p:txBody>
      </p:sp>
      <p:pic>
        <p:nvPicPr>
          <p:cNvPr id="157" name="Google Shape;157;p16"/>
          <p:cNvPicPr preferRelativeResize="0"/>
          <p:nvPr/>
        </p:nvPicPr>
        <p:blipFill>
          <a:blip r:embed="rId8">
            <a:alphaModFix/>
          </a:blip>
          <a:stretch>
            <a:fillRect/>
          </a:stretch>
        </p:blipFill>
        <p:spPr>
          <a:xfrm>
            <a:off x="7999050" y="3985645"/>
            <a:ext cx="1002051" cy="978904"/>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sp>
        <p:nvSpPr>
          <p:cNvPr id="162" name="Google Shape;162;p17"/>
          <p:cNvSpPr/>
          <p:nvPr/>
        </p:nvSpPr>
        <p:spPr>
          <a:xfrm rot="-6596014">
            <a:off x="-1794404" y="2134400"/>
            <a:ext cx="1037455" cy="1037455"/>
          </a:xfrm>
          <a:prstGeom prst="ellipse">
            <a:avLst/>
          </a:pr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17"/>
          <p:cNvSpPr/>
          <p:nvPr/>
        </p:nvSpPr>
        <p:spPr>
          <a:xfrm rot="-6599135">
            <a:off x="-849191" y="1450070"/>
            <a:ext cx="592480" cy="592480"/>
          </a:xfrm>
          <a:prstGeom prst="ellipse">
            <a:avLst/>
          </a:prstGeom>
          <a:solidFill>
            <a:srgbClr val="1155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17"/>
          <p:cNvSpPr/>
          <p:nvPr/>
        </p:nvSpPr>
        <p:spPr>
          <a:xfrm>
            <a:off x="2504750" y="4575400"/>
            <a:ext cx="1146900" cy="1173600"/>
          </a:xfrm>
          <a:prstGeom prst="ellipse">
            <a:avLst/>
          </a:prstGeom>
          <a:solidFill>
            <a:srgbClr val="073763"/>
          </a:solidFill>
          <a:ln>
            <a:noFill/>
          </a:ln>
          <a:effectLst>
            <a:outerShdw blurRad="228600" rotWithShape="0" algn="tl" dir="5400000" dist="50800">
              <a:srgbClr val="000000">
                <a:alpha val="549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b="1" sz="3200"/>
          </a:p>
        </p:txBody>
      </p:sp>
      <p:sp>
        <p:nvSpPr>
          <p:cNvPr id="165" name="Google Shape;165;p17"/>
          <p:cNvSpPr/>
          <p:nvPr/>
        </p:nvSpPr>
        <p:spPr>
          <a:xfrm>
            <a:off x="6848050" y="-306825"/>
            <a:ext cx="1914900" cy="1914900"/>
          </a:xfrm>
          <a:prstGeom prst="donut">
            <a:avLst>
              <a:gd fmla="val 25000" name="adj"/>
            </a:avLst>
          </a:prstGeom>
          <a:solidFill>
            <a:srgbClr val="1C4587"/>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66" name="Google Shape;166;p17"/>
          <p:cNvPicPr preferRelativeResize="0"/>
          <p:nvPr/>
        </p:nvPicPr>
        <p:blipFill rotWithShape="1">
          <a:blip r:embed="rId3">
            <a:alphaModFix/>
          </a:blip>
          <a:srcRect b="0" l="0" r="24282" t="0"/>
          <a:stretch/>
        </p:blipFill>
        <p:spPr>
          <a:xfrm flipH="1" rot="3540337">
            <a:off x="3451897" y="4603280"/>
            <a:ext cx="870083" cy="499192"/>
          </a:xfrm>
          <a:prstGeom prst="rect">
            <a:avLst/>
          </a:prstGeom>
          <a:noFill/>
          <a:ln>
            <a:noFill/>
          </a:ln>
        </p:spPr>
      </p:pic>
      <p:sp>
        <p:nvSpPr>
          <p:cNvPr id="167" name="Google Shape;167;p17"/>
          <p:cNvSpPr txBox="1"/>
          <p:nvPr/>
        </p:nvSpPr>
        <p:spPr>
          <a:xfrm rot="279706">
            <a:off x="-225621" y="1956358"/>
            <a:ext cx="686571" cy="1092841"/>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5900">
                <a:solidFill>
                  <a:srgbClr val="CC0000"/>
                </a:solidFill>
              </a:rPr>
              <a:t>?</a:t>
            </a:r>
            <a:endParaRPr sz="5900">
              <a:solidFill>
                <a:srgbClr val="CC0000"/>
              </a:solidFill>
            </a:endParaRPr>
          </a:p>
        </p:txBody>
      </p:sp>
      <p:pic>
        <p:nvPicPr>
          <p:cNvPr id="168" name="Google Shape;168;p17"/>
          <p:cNvPicPr preferRelativeResize="0"/>
          <p:nvPr/>
        </p:nvPicPr>
        <p:blipFill>
          <a:blip r:embed="rId4">
            <a:alphaModFix/>
          </a:blip>
          <a:stretch>
            <a:fillRect/>
          </a:stretch>
        </p:blipFill>
        <p:spPr>
          <a:xfrm>
            <a:off x="-351250" y="3893569"/>
            <a:ext cx="1146750" cy="1173581"/>
          </a:xfrm>
          <a:prstGeom prst="rect">
            <a:avLst/>
          </a:prstGeom>
          <a:noFill/>
          <a:ln>
            <a:noFill/>
          </a:ln>
        </p:spPr>
      </p:pic>
      <p:sp>
        <p:nvSpPr>
          <p:cNvPr id="169" name="Google Shape;169;p17"/>
          <p:cNvSpPr txBox="1"/>
          <p:nvPr/>
        </p:nvSpPr>
        <p:spPr>
          <a:xfrm flipH="1" rot="-1876488">
            <a:off x="408001" y="2971605"/>
            <a:ext cx="379086" cy="1108089"/>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6000">
                <a:solidFill>
                  <a:srgbClr val="073763"/>
                </a:solidFill>
              </a:rPr>
              <a:t>!</a:t>
            </a:r>
            <a:endParaRPr sz="6000">
              <a:solidFill>
                <a:srgbClr val="073763"/>
              </a:solidFill>
            </a:endParaRPr>
          </a:p>
        </p:txBody>
      </p:sp>
      <p:sp>
        <p:nvSpPr>
          <p:cNvPr id="170" name="Google Shape;170;p17"/>
          <p:cNvSpPr/>
          <p:nvPr/>
        </p:nvSpPr>
        <p:spPr>
          <a:xfrm rot="-6598506">
            <a:off x="-122541" y="-54993"/>
            <a:ext cx="367083" cy="365187"/>
          </a:xfrm>
          <a:prstGeom prst="ellipse">
            <a:avLst/>
          </a:prstGeom>
          <a:solidFill>
            <a:srgbClr val="99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17"/>
          <p:cNvSpPr/>
          <p:nvPr/>
        </p:nvSpPr>
        <p:spPr>
          <a:xfrm rot="-6598254">
            <a:off x="356866" y="1585673"/>
            <a:ext cx="481345" cy="468248"/>
          </a:xfrm>
          <a:prstGeom prst="ellipse">
            <a:avLst/>
          </a:prstGeom>
          <a:solidFill>
            <a:srgbClr val="CC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17"/>
          <p:cNvSpPr txBox="1"/>
          <p:nvPr/>
        </p:nvSpPr>
        <p:spPr>
          <a:xfrm rot="994192">
            <a:off x="8119919" y="3372850"/>
            <a:ext cx="521768" cy="923366"/>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4800">
                <a:solidFill>
                  <a:srgbClr val="073763"/>
                </a:solidFill>
              </a:rPr>
              <a:t>!</a:t>
            </a:r>
            <a:endParaRPr/>
          </a:p>
        </p:txBody>
      </p:sp>
      <p:sp>
        <p:nvSpPr>
          <p:cNvPr id="173" name="Google Shape;173;p17"/>
          <p:cNvSpPr/>
          <p:nvPr/>
        </p:nvSpPr>
        <p:spPr>
          <a:xfrm rot="-6598088">
            <a:off x="8725498" y="265623"/>
            <a:ext cx="294292" cy="263356"/>
          </a:xfrm>
          <a:prstGeom prst="ellipse">
            <a:avLst/>
          </a:prstGeom>
          <a:solidFill>
            <a:srgbClr val="0737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74" name="Google Shape;174;p17"/>
          <p:cNvPicPr preferRelativeResize="0"/>
          <p:nvPr/>
        </p:nvPicPr>
        <p:blipFill rotWithShape="1">
          <a:blip r:embed="rId3">
            <a:alphaModFix/>
          </a:blip>
          <a:srcRect b="0" l="0" r="5829" t="0"/>
          <a:stretch/>
        </p:blipFill>
        <p:spPr>
          <a:xfrm rot="7906388">
            <a:off x="8240897" y="1225600"/>
            <a:ext cx="991906" cy="457575"/>
          </a:xfrm>
          <a:prstGeom prst="rect">
            <a:avLst/>
          </a:prstGeom>
          <a:noFill/>
          <a:ln>
            <a:noFill/>
          </a:ln>
        </p:spPr>
      </p:pic>
      <p:sp>
        <p:nvSpPr>
          <p:cNvPr id="175" name="Google Shape;175;p17"/>
          <p:cNvSpPr/>
          <p:nvPr/>
        </p:nvSpPr>
        <p:spPr>
          <a:xfrm rot="-6597214">
            <a:off x="1365520" y="4749681"/>
            <a:ext cx="447461" cy="468632"/>
          </a:xfrm>
          <a:prstGeom prst="ellipse">
            <a:avLst/>
          </a:prstGeom>
          <a:solidFill>
            <a:srgbClr val="CC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76" name="Google Shape;176;p17"/>
          <p:cNvPicPr preferRelativeResize="0"/>
          <p:nvPr/>
        </p:nvPicPr>
        <p:blipFill>
          <a:blip r:embed="rId5">
            <a:alphaModFix/>
          </a:blip>
          <a:stretch>
            <a:fillRect/>
          </a:stretch>
        </p:blipFill>
        <p:spPr>
          <a:xfrm rot="1302271">
            <a:off x="3754175" y="-344152"/>
            <a:ext cx="631400" cy="675475"/>
          </a:xfrm>
          <a:prstGeom prst="rect">
            <a:avLst/>
          </a:prstGeom>
          <a:noFill/>
          <a:ln>
            <a:noFill/>
          </a:ln>
        </p:spPr>
      </p:pic>
      <p:sp>
        <p:nvSpPr>
          <p:cNvPr id="177" name="Google Shape;177;p17"/>
          <p:cNvSpPr txBox="1"/>
          <p:nvPr/>
        </p:nvSpPr>
        <p:spPr>
          <a:xfrm rot="3886993">
            <a:off x="2317913" y="-459"/>
            <a:ext cx="701336" cy="1108217"/>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6000">
                <a:solidFill>
                  <a:srgbClr val="CC0000"/>
                </a:solidFill>
              </a:rPr>
              <a:t>!</a:t>
            </a:r>
            <a:endParaRPr sz="2600">
              <a:solidFill>
                <a:srgbClr val="CC0000"/>
              </a:solidFill>
            </a:endParaRPr>
          </a:p>
        </p:txBody>
      </p:sp>
      <p:pic>
        <p:nvPicPr>
          <p:cNvPr id="178" name="Google Shape;178;p17"/>
          <p:cNvPicPr preferRelativeResize="0"/>
          <p:nvPr/>
        </p:nvPicPr>
        <p:blipFill rotWithShape="1">
          <a:blip r:embed="rId6">
            <a:alphaModFix/>
          </a:blip>
          <a:srcRect b="8590" l="5197" r="4091" t="10971"/>
          <a:stretch/>
        </p:blipFill>
        <p:spPr>
          <a:xfrm>
            <a:off x="295300" y="189275"/>
            <a:ext cx="1146750" cy="922706"/>
          </a:xfrm>
          <a:prstGeom prst="rect">
            <a:avLst/>
          </a:prstGeom>
          <a:noFill/>
          <a:ln>
            <a:noFill/>
          </a:ln>
        </p:spPr>
      </p:pic>
      <p:pic>
        <p:nvPicPr>
          <p:cNvPr id="179" name="Google Shape;179;p17"/>
          <p:cNvPicPr preferRelativeResize="0"/>
          <p:nvPr/>
        </p:nvPicPr>
        <p:blipFill rotWithShape="1">
          <a:blip r:embed="rId6">
            <a:alphaModFix/>
          </a:blip>
          <a:srcRect b="8590" l="5197" r="4091" t="10971"/>
          <a:stretch/>
        </p:blipFill>
        <p:spPr>
          <a:xfrm>
            <a:off x="5532100" y="4730244"/>
            <a:ext cx="759000" cy="610705"/>
          </a:xfrm>
          <a:prstGeom prst="rect">
            <a:avLst/>
          </a:prstGeom>
          <a:noFill/>
          <a:ln>
            <a:noFill/>
          </a:ln>
        </p:spPr>
      </p:pic>
      <p:pic>
        <p:nvPicPr>
          <p:cNvPr id="180" name="Google Shape;180;p17"/>
          <p:cNvPicPr preferRelativeResize="0"/>
          <p:nvPr/>
        </p:nvPicPr>
        <p:blipFill rotWithShape="1">
          <a:blip r:embed="rId7">
            <a:alphaModFix/>
          </a:blip>
          <a:srcRect b="0" l="0" r="1671" t="10080"/>
          <a:stretch/>
        </p:blipFill>
        <p:spPr>
          <a:xfrm>
            <a:off x="7930938" y="2536513"/>
            <a:ext cx="899700" cy="675569"/>
          </a:xfrm>
          <a:prstGeom prst="rect">
            <a:avLst/>
          </a:prstGeom>
          <a:noFill/>
          <a:ln>
            <a:noFill/>
          </a:ln>
        </p:spPr>
      </p:pic>
      <p:sp>
        <p:nvSpPr>
          <p:cNvPr id="181" name="Google Shape;181;p17"/>
          <p:cNvSpPr txBox="1"/>
          <p:nvPr/>
        </p:nvSpPr>
        <p:spPr>
          <a:xfrm>
            <a:off x="1281163" y="580600"/>
            <a:ext cx="5185500" cy="1077300"/>
          </a:xfrm>
          <a:prstGeom prst="rect">
            <a:avLst/>
          </a:prstGeom>
          <a:solidFill>
            <a:srgbClr val="CC0000"/>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GB" sz="2900">
                <a:solidFill>
                  <a:srgbClr val="FFFFFF"/>
                </a:solidFill>
              </a:rPr>
              <a:t>How To Write Research Design?</a:t>
            </a:r>
            <a:endParaRPr sz="100">
              <a:solidFill>
                <a:srgbClr val="FFFFFF"/>
              </a:solidFill>
            </a:endParaRPr>
          </a:p>
        </p:txBody>
      </p:sp>
      <p:pic>
        <p:nvPicPr>
          <p:cNvPr id="182" name="Google Shape;182;p17"/>
          <p:cNvPicPr preferRelativeResize="0"/>
          <p:nvPr/>
        </p:nvPicPr>
        <p:blipFill>
          <a:blip r:embed="rId4">
            <a:alphaModFix/>
          </a:blip>
          <a:stretch>
            <a:fillRect/>
          </a:stretch>
        </p:blipFill>
        <p:spPr>
          <a:xfrm rot="2236205">
            <a:off x="6485575" y="4167794"/>
            <a:ext cx="936000" cy="957906"/>
          </a:xfrm>
          <a:prstGeom prst="rect">
            <a:avLst/>
          </a:prstGeom>
          <a:noFill/>
          <a:ln>
            <a:noFill/>
          </a:ln>
        </p:spPr>
      </p:pic>
      <p:sp>
        <p:nvSpPr>
          <p:cNvPr id="183" name="Google Shape;183;p17"/>
          <p:cNvSpPr txBox="1"/>
          <p:nvPr/>
        </p:nvSpPr>
        <p:spPr>
          <a:xfrm>
            <a:off x="998825" y="1917725"/>
            <a:ext cx="6833100" cy="2552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t/>
            </a:r>
            <a:endParaRPr sz="1700">
              <a:solidFill>
                <a:schemeClr val="dk1"/>
              </a:solidFill>
            </a:endParaRPr>
          </a:p>
          <a:p>
            <a:pPr indent="-336550" lvl="0" marL="457200" rtl="0" algn="l">
              <a:lnSpc>
                <a:spcPct val="115000"/>
              </a:lnSpc>
              <a:spcBef>
                <a:spcPts val="0"/>
              </a:spcBef>
              <a:spcAft>
                <a:spcPts val="0"/>
              </a:spcAft>
              <a:buClr>
                <a:schemeClr val="dk1"/>
              </a:buClr>
              <a:buSzPts val="1700"/>
              <a:buChar char="❖"/>
            </a:pPr>
            <a:r>
              <a:rPr lang="en-GB" sz="1700">
                <a:solidFill>
                  <a:schemeClr val="dk1"/>
                </a:solidFill>
              </a:rPr>
              <a:t>Aims and Approach</a:t>
            </a:r>
            <a:endParaRPr sz="1700">
              <a:solidFill>
                <a:schemeClr val="dk1"/>
              </a:solidFill>
            </a:endParaRPr>
          </a:p>
          <a:p>
            <a:pPr indent="-336550" lvl="0" marL="457200" rtl="0" algn="l">
              <a:lnSpc>
                <a:spcPct val="115000"/>
              </a:lnSpc>
              <a:spcBef>
                <a:spcPts val="0"/>
              </a:spcBef>
              <a:spcAft>
                <a:spcPts val="0"/>
              </a:spcAft>
              <a:buClr>
                <a:schemeClr val="dk1"/>
              </a:buClr>
              <a:buSzPts val="1700"/>
              <a:buChar char="❖"/>
            </a:pPr>
            <a:r>
              <a:rPr lang="en-GB" sz="1700">
                <a:solidFill>
                  <a:schemeClr val="dk1"/>
                </a:solidFill>
              </a:rPr>
              <a:t>Choose Relevant Type of research Design</a:t>
            </a:r>
            <a:endParaRPr sz="1700">
              <a:solidFill>
                <a:schemeClr val="dk1"/>
              </a:solidFill>
            </a:endParaRPr>
          </a:p>
          <a:p>
            <a:pPr indent="-336550" lvl="0" marL="457200" rtl="0" algn="l">
              <a:lnSpc>
                <a:spcPct val="115000"/>
              </a:lnSpc>
              <a:spcBef>
                <a:spcPts val="0"/>
              </a:spcBef>
              <a:spcAft>
                <a:spcPts val="0"/>
              </a:spcAft>
              <a:buClr>
                <a:schemeClr val="dk1"/>
              </a:buClr>
              <a:buSzPts val="1700"/>
              <a:buChar char="❖"/>
            </a:pPr>
            <a:r>
              <a:rPr lang="en-GB" sz="1700">
                <a:solidFill>
                  <a:schemeClr val="dk1"/>
                </a:solidFill>
              </a:rPr>
              <a:t>Classify your Population and Sampling Method </a:t>
            </a:r>
            <a:endParaRPr sz="1700">
              <a:solidFill>
                <a:schemeClr val="dk1"/>
              </a:solidFill>
            </a:endParaRPr>
          </a:p>
          <a:p>
            <a:pPr indent="-336550" lvl="0" marL="457200" rtl="0" algn="l">
              <a:lnSpc>
                <a:spcPct val="115000"/>
              </a:lnSpc>
              <a:spcBef>
                <a:spcPts val="0"/>
              </a:spcBef>
              <a:spcAft>
                <a:spcPts val="0"/>
              </a:spcAft>
              <a:buClr>
                <a:schemeClr val="dk1"/>
              </a:buClr>
              <a:buSzPts val="1700"/>
              <a:buChar char="❖"/>
            </a:pPr>
            <a:r>
              <a:rPr lang="en-GB" sz="1700">
                <a:solidFill>
                  <a:schemeClr val="dk1"/>
                </a:solidFill>
              </a:rPr>
              <a:t>Choose a Data Collection Method </a:t>
            </a:r>
            <a:endParaRPr sz="1700">
              <a:solidFill>
                <a:schemeClr val="dk1"/>
              </a:solidFill>
            </a:endParaRPr>
          </a:p>
          <a:p>
            <a:pPr indent="-336550" lvl="0" marL="457200" rtl="0" algn="l">
              <a:lnSpc>
                <a:spcPct val="115000"/>
              </a:lnSpc>
              <a:spcBef>
                <a:spcPts val="0"/>
              </a:spcBef>
              <a:spcAft>
                <a:spcPts val="0"/>
              </a:spcAft>
              <a:buClr>
                <a:schemeClr val="dk1"/>
              </a:buClr>
              <a:buSzPts val="1700"/>
              <a:buChar char="❖"/>
            </a:pPr>
            <a:r>
              <a:rPr lang="en-GB" sz="1700">
                <a:solidFill>
                  <a:schemeClr val="dk1"/>
                </a:solidFill>
              </a:rPr>
              <a:t>Make a Plan of Your Data Collection Procedures</a:t>
            </a:r>
            <a:endParaRPr sz="1700">
              <a:solidFill>
                <a:schemeClr val="dk1"/>
              </a:solidFill>
            </a:endParaRPr>
          </a:p>
          <a:p>
            <a:pPr indent="-336550" lvl="0" marL="457200" rtl="0" algn="l">
              <a:lnSpc>
                <a:spcPct val="115000"/>
              </a:lnSpc>
              <a:spcBef>
                <a:spcPts val="0"/>
              </a:spcBef>
              <a:spcAft>
                <a:spcPts val="0"/>
              </a:spcAft>
              <a:buClr>
                <a:schemeClr val="dk1"/>
              </a:buClr>
              <a:buSzPts val="1700"/>
              <a:buChar char="❖"/>
            </a:pPr>
            <a:r>
              <a:rPr lang="en-GB" sz="1700">
                <a:solidFill>
                  <a:schemeClr val="dk1"/>
                </a:solidFill>
              </a:rPr>
              <a:t>Plan to Analyze your Data</a:t>
            </a:r>
            <a:endParaRPr sz="1700">
              <a:solidFill>
                <a:schemeClr val="dk1"/>
              </a:solidFill>
            </a:endParaRPr>
          </a:p>
          <a:p>
            <a:pPr indent="0" lvl="0" marL="0" rtl="0" algn="l">
              <a:lnSpc>
                <a:spcPct val="115000"/>
              </a:lnSpc>
              <a:spcBef>
                <a:spcPts val="0"/>
              </a:spcBef>
              <a:spcAft>
                <a:spcPts val="0"/>
              </a:spcAft>
              <a:buNone/>
            </a:pPr>
            <a:r>
              <a:t/>
            </a:r>
            <a:endParaRPr sz="1700">
              <a:solidFill>
                <a:schemeClr val="dk1"/>
              </a:solidFill>
            </a:endParaRPr>
          </a:p>
        </p:txBody>
      </p:sp>
      <p:pic>
        <p:nvPicPr>
          <p:cNvPr id="184" name="Google Shape;184;p17"/>
          <p:cNvPicPr preferRelativeResize="0"/>
          <p:nvPr/>
        </p:nvPicPr>
        <p:blipFill>
          <a:blip r:embed="rId8">
            <a:alphaModFix/>
          </a:blip>
          <a:stretch>
            <a:fillRect/>
          </a:stretch>
        </p:blipFill>
        <p:spPr>
          <a:xfrm>
            <a:off x="7999050" y="3985645"/>
            <a:ext cx="1002051" cy="978904"/>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sp>
        <p:nvSpPr>
          <p:cNvPr id="189" name="Google Shape;189;p18"/>
          <p:cNvSpPr/>
          <p:nvPr/>
        </p:nvSpPr>
        <p:spPr>
          <a:xfrm rot="-6596014">
            <a:off x="-1794404" y="2134400"/>
            <a:ext cx="1037455" cy="1037455"/>
          </a:xfrm>
          <a:prstGeom prst="ellipse">
            <a:avLst/>
          </a:pr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p18"/>
          <p:cNvSpPr/>
          <p:nvPr/>
        </p:nvSpPr>
        <p:spPr>
          <a:xfrm rot="-6599135">
            <a:off x="-849191" y="1450070"/>
            <a:ext cx="592480" cy="592480"/>
          </a:xfrm>
          <a:prstGeom prst="ellipse">
            <a:avLst/>
          </a:prstGeom>
          <a:solidFill>
            <a:srgbClr val="1155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18"/>
          <p:cNvSpPr/>
          <p:nvPr/>
        </p:nvSpPr>
        <p:spPr>
          <a:xfrm>
            <a:off x="2504750" y="4575400"/>
            <a:ext cx="1146900" cy="1173600"/>
          </a:xfrm>
          <a:prstGeom prst="ellipse">
            <a:avLst/>
          </a:prstGeom>
          <a:solidFill>
            <a:srgbClr val="073763"/>
          </a:solidFill>
          <a:ln>
            <a:noFill/>
          </a:ln>
          <a:effectLst>
            <a:outerShdw blurRad="228600" rotWithShape="0" algn="tl" dir="5400000" dist="50800">
              <a:srgbClr val="000000">
                <a:alpha val="549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b="1" sz="3200"/>
          </a:p>
        </p:txBody>
      </p:sp>
      <p:sp>
        <p:nvSpPr>
          <p:cNvPr id="192" name="Google Shape;192;p18"/>
          <p:cNvSpPr/>
          <p:nvPr/>
        </p:nvSpPr>
        <p:spPr>
          <a:xfrm>
            <a:off x="6848050" y="-306825"/>
            <a:ext cx="1914900" cy="1914900"/>
          </a:xfrm>
          <a:prstGeom prst="donut">
            <a:avLst>
              <a:gd fmla="val 25000" name="adj"/>
            </a:avLst>
          </a:prstGeom>
          <a:solidFill>
            <a:srgbClr val="1C4587"/>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93" name="Google Shape;193;p18"/>
          <p:cNvPicPr preferRelativeResize="0"/>
          <p:nvPr/>
        </p:nvPicPr>
        <p:blipFill rotWithShape="1">
          <a:blip r:embed="rId3">
            <a:alphaModFix/>
          </a:blip>
          <a:srcRect b="0" l="0" r="24282" t="0"/>
          <a:stretch/>
        </p:blipFill>
        <p:spPr>
          <a:xfrm flipH="1" rot="3540337">
            <a:off x="3451897" y="4603280"/>
            <a:ext cx="870083" cy="499192"/>
          </a:xfrm>
          <a:prstGeom prst="rect">
            <a:avLst/>
          </a:prstGeom>
          <a:noFill/>
          <a:ln>
            <a:noFill/>
          </a:ln>
        </p:spPr>
      </p:pic>
      <p:sp>
        <p:nvSpPr>
          <p:cNvPr id="194" name="Google Shape;194;p18"/>
          <p:cNvSpPr txBox="1"/>
          <p:nvPr/>
        </p:nvSpPr>
        <p:spPr>
          <a:xfrm rot="279706">
            <a:off x="-225621" y="1956358"/>
            <a:ext cx="686571" cy="1092841"/>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5900">
                <a:solidFill>
                  <a:srgbClr val="CC0000"/>
                </a:solidFill>
              </a:rPr>
              <a:t>?</a:t>
            </a:r>
            <a:endParaRPr sz="5900">
              <a:solidFill>
                <a:srgbClr val="CC0000"/>
              </a:solidFill>
            </a:endParaRPr>
          </a:p>
        </p:txBody>
      </p:sp>
      <p:pic>
        <p:nvPicPr>
          <p:cNvPr id="195" name="Google Shape;195;p18"/>
          <p:cNvPicPr preferRelativeResize="0"/>
          <p:nvPr/>
        </p:nvPicPr>
        <p:blipFill>
          <a:blip r:embed="rId4">
            <a:alphaModFix/>
          </a:blip>
          <a:stretch>
            <a:fillRect/>
          </a:stretch>
        </p:blipFill>
        <p:spPr>
          <a:xfrm>
            <a:off x="-351250" y="3893569"/>
            <a:ext cx="1146750" cy="1173581"/>
          </a:xfrm>
          <a:prstGeom prst="rect">
            <a:avLst/>
          </a:prstGeom>
          <a:noFill/>
          <a:ln>
            <a:noFill/>
          </a:ln>
        </p:spPr>
      </p:pic>
      <p:sp>
        <p:nvSpPr>
          <p:cNvPr id="196" name="Google Shape;196;p18"/>
          <p:cNvSpPr txBox="1"/>
          <p:nvPr/>
        </p:nvSpPr>
        <p:spPr>
          <a:xfrm flipH="1" rot="-1876488">
            <a:off x="408001" y="2971605"/>
            <a:ext cx="379086" cy="1108089"/>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6000">
                <a:solidFill>
                  <a:srgbClr val="073763"/>
                </a:solidFill>
              </a:rPr>
              <a:t>!</a:t>
            </a:r>
            <a:endParaRPr sz="6000">
              <a:solidFill>
                <a:srgbClr val="073763"/>
              </a:solidFill>
            </a:endParaRPr>
          </a:p>
        </p:txBody>
      </p:sp>
      <p:sp>
        <p:nvSpPr>
          <p:cNvPr id="197" name="Google Shape;197;p18"/>
          <p:cNvSpPr/>
          <p:nvPr/>
        </p:nvSpPr>
        <p:spPr>
          <a:xfrm rot="-6598506">
            <a:off x="-122541" y="-54993"/>
            <a:ext cx="367083" cy="365187"/>
          </a:xfrm>
          <a:prstGeom prst="ellipse">
            <a:avLst/>
          </a:prstGeom>
          <a:solidFill>
            <a:srgbClr val="99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 name="Google Shape;198;p18"/>
          <p:cNvSpPr/>
          <p:nvPr/>
        </p:nvSpPr>
        <p:spPr>
          <a:xfrm rot="-6598254">
            <a:off x="356866" y="1585673"/>
            <a:ext cx="481345" cy="468248"/>
          </a:xfrm>
          <a:prstGeom prst="ellipse">
            <a:avLst/>
          </a:prstGeom>
          <a:solidFill>
            <a:srgbClr val="CC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18"/>
          <p:cNvSpPr txBox="1"/>
          <p:nvPr/>
        </p:nvSpPr>
        <p:spPr>
          <a:xfrm rot="994192">
            <a:off x="8119919" y="3372850"/>
            <a:ext cx="521768" cy="923366"/>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4800">
                <a:solidFill>
                  <a:srgbClr val="073763"/>
                </a:solidFill>
              </a:rPr>
              <a:t>!</a:t>
            </a:r>
            <a:endParaRPr/>
          </a:p>
        </p:txBody>
      </p:sp>
      <p:sp>
        <p:nvSpPr>
          <p:cNvPr id="200" name="Google Shape;200;p18"/>
          <p:cNvSpPr/>
          <p:nvPr/>
        </p:nvSpPr>
        <p:spPr>
          <a:xfrm rot="-6598088">
            <a:off x="8725498" y="265623"/>
            <a:ext cx="294292" cy="263356"/>
          </a:xfrm>
          <a:prstGeom prst="ellipse">
            <a:avLst/>
          </a:prstGeom>
          <a:solidFill>
            <a:srgbClr val="0737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01" name="Google Shape;201;p18"/>
          <p:cNvPicPr preferRelativeResize="0"/>
          <p:nvPr/>
        </p:nvPicPr>
        <p:blipFill rotWithShape="1">
          <a:blip r:embed="rId3">
            <a:alphaModFix/>
          </a:blip>
          <a:srcRect b="0" l="0" r="5829" t="0"/>
          <a:stretch/>
        </p:blipFill>
        <p:spPr>
          <a:xfrm rot="7906388">
            <a:off x="8240897" y="1225600"/>
            <a:ext cx="991906" cy="457575"/>
          </a:xfrm>
          <a:prstGeom prst="rect">
            <a:avLst/>
          </a:prstGeom>
          <a:noFill/>
          <a:ln>
            <a:noFill/>
          </a:ln>
        </p:spPr>
      </p:pic>
      <p:sp>
        <p:nvSpPr>
          <p:cNvPr id="202" name="Google Shape;202;p18"/>
          <p:cNvSpPr/>
          <p:nvPr/>
        </p:nvSpPr>
        <p:spPr>
          <a:xfrm rot="-6597214">
            <a:off x="1365520" y="4749681"/>
            <a:ext cx="447461" cy="468632"/>
          </a:xfrm>
          <a:prstGeom prst="ellipse">
            <a:avLst/>
          </a:prstGeom>
          <a:solidFill>
            <a:srgbClr val="CC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03" name="Google Shape;203;p18"/>
          <p:cNvPicPr preferRelativeResize="0"/>
          <p:nvPr/>
        </p:nvPicPr>
        <p:blipFill>
          <a:blip r:embed="rId5">
            <a:alphaModFix/>
          </a:blip>
          <a:stretch>
            <a:fillRect/>
          </a:stretch>
        </p:blipFill>
        <p:spPr>
          <a:xfrm rot="1302271">
            <a:off x="3754175" y="-344152"/>
            <a:ext cx="631400" cy="675475"/>
          </a:xfrm>
          <a:prstGeom prst="rect">
            <a:avLst/>
          </a:prstGeom>
          <a:noFill/>
          <a:ln>
            <a:noFill/>
          </a:ln>
        </p:spPr>
      </p:pic>
      <p:sp>
        <p:nvSpPr>
          <p:cNvPr id="204" name="Google Shape;204;p18"/>
          <p:cNvSpPr txBox="1"/>
          <p:nvPr/>
        </p:nvSpPr>
        <p:spPr>
          <a:xfrm rot="3886993">
            <a:off x="2317913" y="-459"/>
            <a:ext cx="701336" cy="1108217"/>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6000">
                <a:solidFill>
                  <a:srgbClr val="CC0000"/>
                </a:solidFill>
              </a:rPr>
              <a:t>!</a:t>
            </a:r>
            <a:endParaRPr sz="2600">
              <a:solidFill>
                <a:srgbClr val="CC0000"/>
              </a:solidFill>
            </a:endParaRPr>
          </a:p>
        </p:txBody>
      </p:sp>
      <p:pic>
        <p:nvPicPr>
          <p:cNvPr id="205" name="Google Shape;205;p18"/>
          <p:cNvPicPr preferRelativeResize="0"/>
          <p:nvPr/>
        </p:nvPicPr>
        <p:blipFill rotWithShape="1">
          <a:blip r:embed="rId6">
            <a:alphaModFix/>
          </a:blip>
          <a:srcRect b="8590" l="5197" r="4091" t="10971"/>
          <a:stretch/>
        </p:blipFill>
        <p:spPr>
          <a:xfrm>
            <a:off x="295300" y="189275"/>
            <a:ext cx="1146750" cy="922706"/>
          </a:xfrm>
          <a:prstGeom prst="rect">
            <a:avLst/>
          </a:prstGeom>
          <a:noFill/>
          <a:ln>
            <a:noFill/>
          </a:ln>
        </p:spPr>
      </p:pic>
      <p:pic>
        <p:nvPicPr>
          <p:cNvPr id="206" name="Google Shape;206;p18"/>
          <p:cNvPicPr preferRelativeResize="0"/>
          <p:nvPr/>
        </p:nvPicPr>
        <p:blipFill rotWithShape="1">
          <a:blip r:embed="rId6">
            <a:alphaModFix/>
          </a:blip>
          <a:srcRect b="8590" l="5197" r="4091" t="10971"/>
          <a:stretch/>
        </p:blipFill>
        <p:spPr>
          <a:xfrm>
            <a:off x="5532100" y="4730244"/>
            <a:ext cx="759000" cy="610705"/>
          </a:xfrm>
          <a:prstGeom prst="rect">
            <a:avLst/>
          </a:prstGeom>
          <a:noFill/>
          <a:ln>
            <a:noFill/>
          </a:ln>
        </p:spPr>
      </p:pic>
      <p:pic>
        <p:nvPicPr>
          <p:cNvPr id="207" name="Google Shape;207;p18"/>
          <p:cNvPicPr preferRelativeResize="0"/>
          <p:nvPr/>
        </p:nvPicPr>
        <p:blipFill rotWithShape="1">
          <a:blip r:embed="rId7">
            <a:alphaModFix/>
          </a:blip>
          <a:srcRect b="0" l="0" r="1671" t="10080"/>
          <a:stretch/>
        </p:blipFill>
        <p:spPr>
          <a:xfrm>
            <a:off x="7930938" y="2536513"/>
            <a:ext cx="899700" cy="675569"/>
          </a:xfrm>
          <a:prstGeom prst="rect">
            <a:avLst/>
          </a:prstGeom>
          <a:noFill/>
          <a:ln>
            <a:noFill/>
          </a:ln>
        </p:spPr>
      </p:pic>
      <p:sp>
        <p:nvSpPr>
          <p:cNvPr id="208" name="Google Shape;208;p18"/>
          <p:cNvSpPr txBox="1"/>
          <p:nvPr/>
        </p:nvSpPr>
        <p:spPr>
          <a:xfrm>
            <a:off x="1281163" y="932100"/>
            <a:ext cx="5185500" cy="631200"/>
          </a:xfrm>
          <a:prstGeom prst="rect">
            <a:avLst/>
          </a:prstGeom>
          <a:solidFill>
            <a:srgbClr val="CC0000"/>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GB" sz="2900">
                <a:solidFill>
                  <a:srgbClr val="FFFFFF"/>
                </a:solidFill>
              </a:rPr>
              <a:t>Aims and Approach</a:t>
            </a:r>
            <a:endParaRPr sz="100">
              <a:solidFill>
                <a:srgbClr val="FFFFFF"/>
              </a:solidFill>
            </a:endParaRPr>
          </a:p>
        </p:txBody>
      </p:sp>
      <p:pic>
        <p:nvPicPr>
          <p:cNvPr id="209" name="Google Shape;209;p18"/>
          <p:cNvPicPr preferRelativeResize="0"/>
          <p:nvPr/>
        </p:nvPicPr>
        <p:blipFill>
          <a:blip r:embed="rId4">
            <a:alphaModFix/>
          </a:blip>
          <a:stretch>
            <a:fillRect/>
          </a:stretch>
        </p:blipFill>
        <p:spPr>
          <a:xfrm rot="2236205">
            <a:off x="6485575" y="4167794"/>
            <a:ext cx="936000" cy="957906"/>
          </a:xfrm>
          <a:prstGeom prst="rect">
            <a:avLst/>
          </a:prstGeom>
          <a:noFill/>
          <a:ln>
            <a:noFill/>
          </a:ln>
        </p:spPr>
      </p:pic>
      <p:sp>
        <p:nvSpPr>
          <p:cNvPr id="210" name="Google Shape;210;p18"/>
          <p:cNvSpPr txBox="1"/>
          <p:nvPr/>
        </p:nvSpPr>
        <p:spPr>
          <a:xfrm>
            <a:off x="885713" y="1918150"/>
            <a:ext cx="6731400" cy="1950900"/>
          </a:xfrm>
          <a:prstGeom prst="rect">
            <a:avLst/>
          </a:prstGeom>
          <a:noFill/>
          <a:ln>
            <a:noFill/>
          </a:ln>
        </p:spPr>
        <p:txBody>
          <a:bodyPr anchorCtr="0" anchor="t" bIns="91425" lIns="91425" spcFirstLastPara="1" rIns="91425" wrap="square" tIns="91425">
            <a:spAutoFit/>
          </a:bodyPr>
          <a:lstStyle/>
          <a:p>
            <a:pPr indent="-336550" lvl="0" marL="457200" rtl="0" algn="l">
              <a:lnSpc>
                <a:spcPct val="115000"/>
              </a:lnSpc>
              <a:spcBef>
                <a:spcPts val="0"/>
              </a:spcBef>
              <a:spcAft>
                <a:spcPts val="0"/>
              </a:spcAft>
              <a:buClr>
                <a:schemeClr val="dk1"/>
              </a:buClr>
              <a:buSzPts val="1700"/>
              <a:buChar char="❖"/>
            </a:pPr>
            <a:r>
              <a:rPr lang="en-GB" sz="1700">
                <a:solidFill>
                  <a:schemeClr val="dk1"/>
                </a:solidFill>
              </a:rPr>
              <a:t>It is very important that before starting designing the research, you should have a clear concept regarding the study question on which the investigation should be based on. </a:t>
            </a:r>
            <a:endParaRPr sz="1700">
              <a:solidFill>
                <a:schemeClr val="dk1"/>
              </a:solidFill>
            </a:endParaRPr>
          </a:p>
          <a:p>
            <a:pPr indent="-336550" lvl="0" marL="457200" rtl="0" algn="l">
              <a:lnSpc>
                <a:spcPct val="115000"/>
              </a:lnSpc>
              <a:spcBef>
                <a:spcPts val="0"/>
              </a:spcBef>
              <a:spcAft>
                <a:spcPts val="0"/>
              </a:spcAft>
              <a:buClr>
                <a:schemeClr val="dk1"/>
              </a:buClr>
              <a:buSzPts val="1700"/>
              <a:buChar char="❖"/>
            </a:pPr>
            <a:r>
              <a:rPr lang="en-GB" sz="1700">
                <a:solidFill>
                  <a:schemeClr val="dk1"/>
                </a:solidFill>
              </a:rPr>
              <a:t>It is important that your dissertation should be carried forward with your aims and objectives. </a:t>
            </a:r>
            <a:endParaRPr sz="1700">
              <a:solidFill>
                <a:schemeClr val="dk1"/>
              </a:solidFill>
            </a:endParaRPr>
          </a:p>
          <a:p>
            <a:pPr indent="-336550" lvl="0" marL="457200" rtl="0" algn="l">
              <a:lnSpc>
                <a:spcPct val="115000"/>
              </a:lnSpc>
              <a:spcBef>
                <a:spcPts val="0"/>
              </a:spcBef>
              <a:spcAft>
                <a:spcPts val="0"/>
              </a:spcAft>
              <a:buClr>
                <a:schemeClr val="dk1"/>
              </a:buClr>
              <a:buSzPts val="1700"/>
              <a:buChar char="❖"/>
            </a:pPr>
            <a:r>
              <a:rPr lang="en-GB" sz="1700">
                <a:solidFill>
                  <a:schemeClr val="dk1"/>
                </a:solidFill>
              </a:rPr>
              <a:t>You should have a clear idea of what you want to attain. </a:t>
            </a:r>
            <a:endParaRPr sz="1700">
              <a:solidFill>
                <a:schemeClr val="dk1"/>
              </a:solidFill>
            </a:endParaRPr>
          </a:p>
        </p:txBody>
      </p:sp>
      <p:pic>
        <p:nvPicPr>
          <p:cNvPr id="211" name="Google Shape;211;p18"/>
          <p:cNvPicPr preferRelativeResize="0"/>
          <p:nvPr/>
        </p:nvPicPr>
        <p:blipFill>
          <a:blip r:embed="rId8">
            <a:alphaModFix/>
          </a:blip>
          <a:stretch>
            <a:fillRect/>
          </a:stretch>
        </p:blipFill>
        <p:spPr>
          <a:xfrm>
            <a:off x="7999050" y="3985645"/>
            <a:ext cx="1002051" cy="978904"/>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sp>
        <p:nvSpPr>
          <p:cNvPr id="216" name="Google Shape;216;p19"/>
          <p:cNvSpPr/>
          <p:nvPr/>
        </p:nvSpPr>
        <p:spPr>
          <a:xfrm rot="-6596014">
            <a:off x="-1794404" y="2134400"/>
            <a:ext cx="1037455" cy="1037455"/>
          </a:xfrm>
          <a:prstGeom prst="ellipse">
            <a:avLst/>
          </a:pr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19"/>
          <p:cNvSpPr/>
          <p:nvPr/>
        </p:nvSpPr>
        <p:spPr>
          <a:xfrm rot="-6599135">
            <a:off x="-849191" y="1450070"/>
            <a:ext cx="592480" cy="592480"/>
          </a:xfrm>
          <a:prstGeom prst="ellipse">
            <a:avLst/>
          </a:prstGeom>
          <a:solidFill>
            <a:srgbClr val="1155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19"/>
          <p:cNvSpPr/>
          <p:nvPr/>
        </p:nvSpPr>
        <p:spPr>
          <a:xfrm>
            <a:off x="2504750" y="4575400"/>
            <a:ext cx="1146900" cy="1173600"/>
          </a:xfrm>
          <a:prstGeom prst="ellipse">
            <a:avLst/>
          </a:prstGeom>
          <a:solidFill>
            <a:srgbClr val="073763"/>
          </a:solidFill>
          <a:ln>
            <a:noFill/>
          </a:ln>
          <a:effectLst>
            <a:outerShdw blurRad="228600" rotWithShape="0" algn="tl" dir="5400000" dist="50800">
              <a:srgbClr val="000000">
                <a:alpha val="549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b="1" sz="3200"/>
          </a:p>
        </p:txBody>
      </p:sp>
      <p:sp>
        <p:nvSpPr>
          <p:cNvPr id="219" name="Google Shape;219;p19"/>
          <p:cNvSpPr/>
          <p:nvPr/>
        </p:nvSpPr>
        <p:spPr>
          <a:xfrm>
            <a:off x="6848050" y="-306825"/>
            <a:ext cx="1914900" cy="1914900"/>
          </a:xfrm>
          <a:prstGeom prst="donut">
            <a:avLst>
              <a:gd fmla="val 25000" name="adj"/>
            </a:avLst>
          </a:prstGeom>
          <a:solidFill>
            <a:srgbClr val="1C4587"/>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20" name="Google Shape;220;p19"/>
          <p:cNvPicPr preferRelativeResize="0"/>
          <p:nvPr/>
        </p:nvPicPr>
        <p:blipFill rotWithShape="1">
          <a:blip r:embed="rId3">
            <a:alphaModFix/>
          </a:blip>
          <a:srcRect b="0" l="0" r="24282" t="0"/>
          <a:stretch/>
        </p:blipFill>
        <p:spPr>
          <a:xfrm flipH="1" rot="3540337">
            <a:off x="3451897" y="4603280"/>
            <a:ext cx="870083" cy="499192"/>
          </a:xfrm>
          <a:prstGeom prst="rect">
            <a:avLst/>
          </a:prstGeom>
          <a:noFill/>
          <a:ln>
            <a:noFill/>
          </a:ln>
        </p:spPr>
      </p:pic>
      <p:sp>
        <p:nvSpPr>
          <p:cNvPr id="221" name="Google Shape;221;p19"/>
          <p:cNvSpPr txBox="1"/>
          <p:nvPr/>
        </p:nvSpPr>
        <p:spPr>
          <a:xfrm rot="279706">
            <a:off x="-225621" y="1956358"/>
            <a:ext cx="686571" cy="1092841"/>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5900">
                <a:solidFill>
                  <a:srgbClr val="CC0000"/>
                </a:solidFill>
              </a:rPr>
              <a:t>?</a:t>
            </a:r>
            <a:endParaRPr sz="5900">
              <a:solidFill>
                <a:srgbClr val="CC0000"/>
              </a:solidFill>
            </a:endParaRPr>
          </a:p>
        </p:txBody>
      </p:sp>
      <p:pic>
        <p:nvPicPr>
          <p:cNvPr id="222" name="Google Shape;222;p19"/>
          <p:cNvPicPr preferRelativeResize="0"/>
          <p:nvPr/>
        </p:nvPicPr>
        <p:blipFill>
          <a:blip r:embed="rId4">
            <a:alphaModFix/>
          </a:blip>
          <a:stretch>
            <a:fillRect/>
          </a:stretch>
        </p:blipFill>
        <p:spPr>
          <a:xfrm>
            <a:off x="-351250" y="3893569"/>
            <a:ext cx="1146750" cy="1173581"/>
          </a:xfrm>
          <a:prstGeom prst="rect">
            <a:avLst/>
          </a:prstGeom>
          <a:noFill/>
          <a:ln>
            <a:noFill/>
          </a:ln>
        </p:spPr>
      </p:pic>
      <p:sp>
        <p:nvSpPr>
          <p:cNvPr id="223" name="Google Shape;223;p19"/>
          <p:cNvSpPr txBox="1"/>
          <p:nvPr/>
        </p:nvSpPr>
        <p:spPr>
          <a:xfrm flipH="1" rot="-1876488">
            <a:off x="408001" y="2971605"/>
            <a:ext cx="379086" cy="1108089"/>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6000">
                <a:solidFill>
                  <a:srgbClr val="073763"/>
                </a:solidFill>
              </a:rPr>
              <a:t>!</a:t>
            </a:r>
            <a:endParaRPr sz="6000">
              <a:solidFill>
                <a:srgbClr val="073763"/>
              </a:solidFill>
            </a:endParaRPr>
          </a:p>
        </p:txBody>
      </p:sp>
      <p:sp>
        <p:nvSpPr>
          <p:cNvPr id="224" name="Google Shape;224;p19"/>
          <p:cNvSpPr/>
          <p:nvPr/>
        </p:nvSpPr>
        <p:spPr>
          <a:xfrm rot="-6598506">
            <a:off x="-122541" y="-54993"/>
            <a:ext cx="367083" cy="365187"/>
          </a:xfrm>
          <a:prstGeom prst="ellipse">
            <a:avLst/>
          </a:prstGeom>
          <a:solidFill>
            <a:srgbClr val="99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19"/>
          <p:cNvSpPr/>
          <p:nvPr/>
        </p:nvSpPr>
        <p:spPr>
          <a:xfrm rot="-6598254">
            <a:off x="356866" y="1585673"/>
            <a:ext cx="481345" cy="468248"/>
          </a:xfrm>
          <a:prstGeom prst="ellipse">
            <a:avLst/>
          </a:prstGeom>
          <a:solidFill>
            <a:srgbClr val="CC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 name="Google Shape;226;p19"/>
          <p:cNvSpPr txBox="1"/>
          <p:nvPr/>
        </p:nvSpPr>
        <p:spPr>
          <a:xfrm rot="994192">
            <a:off x="8119919" y="3372850"/>
            <a:ext cx="521768" cy="923366"/>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4800">
                <a:solidFill>
                  <a:srgbClr val="073763"/>
                </a:solidFill>
              </a:rPr>
              <a:t>!</a:t>
            </a:r>
            <a:endParaRPr/>
          </a:p>
        </p:txBody>
      </p:sp>
      <p:sp>
        <p:nvSpPr>
          <p:cNvPr id="227" name="Google Shape;227;p19"/>
          <p:cNvSpPr/>
          <p:nvPr/>
        </p:nvSpPr>
        <p:spPr>
          <a:xfrm rot="-6598088">
            <a:off x="8725498" y="265623"/>
            <a:ext cx="294292" cy="263356"/>
          </a:xfrm>
          <a:prstGeom prst="ellipse">
            <a:avLst/>
          </a:prstGeom>
          <a:solidFill>
            <a:srgbClr val="0737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28" name="Google Shape;228;p19"/>
          <p:cNvPicPr preferRelativeResize="0"/>
          <p:nvPr/>
        </p:nvPicPr>
        <p:blipFill rotWithShape="1">
          <a:blip r:embed="rId3">
            <a:alphaModFix/>
          </a:blip>
          <a:srcRect b="0" l="0" r="5829" t="0"/>
          <a:stretch/>
        </p:blipFill>
        <p:spPr>
          <a:xfrm rot="7906388">
            <a:off x="8240897" y="1225600"/>
            <a:ext cx="991906" cy="457575"/>
          </a:xfrm>
          <a:prstGeom prst="rect">
            <a:avLst/>
          </a:prstGeom>
          <a:noFill/>
          <a:ln>
            <a:noFill/>
          </a:ln>
        </p:spPr>
      </p:pic>
      <p:sp>
        <p:nvSpPr>
          <p:cNvPr id="229" name="Google Shape;229;p19"/>
          <p:cNvSpPr/>
          <p:nvPr/>
        </p:nvSpPr>
        <p:spPr>
          <a:xfrm rot="-6597214">
            <a:off x="1365520" y="4749681"/>
            <a:ext cx="447461" cy="468632"/>
          </a:xfrm>
          <a:prstGeom prst="ellipse">
            <a:avLst/>
          </a:prstGeom>
          <a:solidFill>
            <a:srgbClr val="CC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30" name="Google Shape;230;p19"/>
          <p:cNvPicPr preferRelativeResize="0"/>
          <p:nvPr/>
        </p:nvPicPr>
        <p:blipFill>
          <a:blip r:embed="rId5">
            <a:alphaModFix/>
          </a:blip>
          <a:stretch>
            <a:fillRect/>
          </a:stretch>
        </p:blipFill>
        <p:spPr>
          <a:xfrm rot="1302271">
            <a:off x="3754175" y="-344152"/>
            <a:ext cx="631400" cy="675475"/>
          </a:xfrm>
          <a:prstGeom prst="rect">
            <a:avLst/>
          </a:prstGeom>
          <a:noFill/>
          <a:ln>
            <a:noFill/>
          </a:ln>
        </p:spPr>
      </p:pic>
      <p:sp>
        <p:nvSpPr>
          <p:cNvPr id="231" name="Google Shape;231;p19"/>
          <p:cNvSpPr txBox="1"/>
          <p:nvPr/>
        </p:nvSpPr>
        <p:spPr>
          <a:xfrm rot="3886993">
            <a:off x="2317913" y="-459"/>
            <a:ext cx="701336" cy="1108217"/>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6000">
                <a:solidFill>
                  <a:srgbClr val="CC0000"/>
                </a:solidFill>
              </a:rPr>
              <a:t>!</a:t>
            </a:r>
            <a:endParaRPr sz="2600">
              <a:solidFill>
                <a:srgbClr val="CC0000"/>
              </a:solidFill>
            </a:endParaRPr>
          </a:p>
        </p:txBody>
      </p:sp>
      <p:pic>
        <p:nvPicPr>
          <p:cNvPr id="232" name="Google Shape;232;p19"/>
          <p:cNvPicPr preferRelativeResize="0"/>
          <p:nvPr/>
        </p:nvPicPr>
        <p:blipFill rotWithShape="1">
          <a:blip r:embed="rId6">
            <a:alphaModFix/>
          </a:blip>
          <a:srcRect b="8590" l="5197" r="4091" t="10971"/>
          <a:stretch/>
        </p:blipFill>
        <p:spPr>
          <a:xfrm>
            <a:off x="295300" y="189275"/>
            <a:ext cx="1146750" cy="922706"/>
          </a:xfrm>
          <a:prstGeom prst="rect">
            <a:avLst/>
          </a:prstGeom>
          <a:noFill/>
          <a:ln>
            <a:noFill/>
          </a:ln>
        </p:spPr>
      </p:pic>
      <p:pic>
        <p:nvPicPr>
          <p:cNvPr id="233" name="Google Shape;233;p19"/>
          <p:cNvPicPr preferRelativeResize="0"/>
          <p:nvPr/>
        </p:nvPicPr>
        <p:blipFill rotWithShape="1">
          <a:blip r:embed="rId6">
            <a:alphaModFix/>
          </a:blip>
          <a:srcRect b="8590" l="5197" r="4091" t="10971"/>
          <a:stretch/>
        </p:blipFill>
        <p:spPr>
          <a:xfrm>
            <a:off x="5532100" y="4730244"/>
            <a:ext cx="759000" cy="610705"/>
          </a:xfrm>
          <a:prstGeom prst="rect">
            <a:avLst/>
          </a:prstGeom>
          <a:noFill/>
          <a:ln>
            <a:noFill/>
          </a:ln>
        </p:spPr>
      </p:pic>
      <p:pic>
        <p:nvPicPr>
          <p:cNvPr id="234" name="Google Shape;234;p19"/>
          <p:cNvPicPr preferRelativeResize="0"/>
          <p:nvPr/>
        </p:nvPicPr>
        <p:blipFill rotWithShape="1">
          <a:blip r:embed="rId7">
            <a:alphaModFix/>
          </a:blip>
          <a:srcRect b="0" l="0" r="1671" t="10080"/>
          <a:stretch/>
        </p:blipFill>
        <p:spPr>
          <a:xfrm>
            <a:off x="7930938" y="2536513"/>
            <a:ext cx="899700" cy="675569"/>
          </a:xfrm>
          <a:prstGeom prst="rect">
            <a:avLst/>
          </a:prstGeom>
          <a:noFill/>
          <a:ln>
            <a:noFill/>
          </a:ln>
        </p:spPr>
      </p:pic>
      <p:sp>
        <p:nvSpPr>
          <p:cNvPr id="235" name="Google Shape;235;p19"/>
          <p:cNvSpPr txBox="1"/>
          <p:nvPr/>
        </p:nvSpPr>
        <p:spPr>
          <a:xfrm>
            <a:off x="1281163" y="932100"/>
            <a:ext cx="5185500" cy="631200"/>
          </a:xfrm>
          <a:prstGeom prst="rect">
            <a:avLst/>
          </a:prstGeom>
          <a:solidFill>
            <a:srgbClr val="CC0000"/>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GB" sz="2900">
                <a:solidFill>
                  <a:srgbClr val="FFFFFF"/>
                </a:solidFill>
              </a:rPr>
              <a:t>Aims and Approach</a:t>
            </a:r>
            <a:endParaRPr sz="100">
              <a:solidFill>
                <a:srgbClr val="FFFFFF"/>
              </a:solidFill>
            </a:endParaRPr>
          </a:p>
        </p:txBody>
      </p:sp>
      <p:pic>
        <p:nvPicPr>
          <p:cNvPr id="236" name="Google Shape;236;p19"/>
          <p:cNvPicPr preferRelativeResize="0"/>
          <p:nvPr/>
        </p:nvPicPr>
        <p:blipFill>
          <a:blip r:embed="rId4">
            <a:alphaModFix/>
          </a:blip>
          <a:stretch>
            <a:fillRect/>
          </a:stretch>
        </p:blipFill>
        <p:spPr>
          <a:xfrm rot="2236205">
            <a:off x="6485575" y="4167794"/>
            <a:ext cx="936000" cy="957906"/>
          </a:xfrm>
          <a:prstGeom prst="rect">
            <a:avLst/>
          </a:prstGeom>
          <a:noFill/>
          <a:ln>
            <a:noFill/>
          </a:ln>
        </p:spPr>
      </p:pic>
      <p:sp>
        <p:nvSpPr>
          <p:cNvPr id="237" name="Google Shape;237;p19"/>
          <p:cNvSpPr txBox="1"/>
          <p:nvPr/>
        </p:nvSpPr>
        <p:spPr>
          <a:xfrm>
            <a:off x="885713" y="1918150"/>
            <a:ext cx="6731400" cy="1650000"/>
          </a:xfrm>
          <a:prstGeom prst="rect">
            <a:avLst/>
          </a:prstGeom>
          <a:noFill/>
          <a:ln>
            <a:noFill/>
          </a:ln>
        </p:spPr>
        <p:txBody>
          <a:bodyPr anchorCtr="0" anchor="t" bIns="91425" lIns="91425" spcFirstLastPara="1" rIns="91425" wrap="square" tIns="91425">
            <a:spAutoFit/>
          </a:bodyPr>
          <a:lstStyle/>
          <a:p>
            <a:pPr indent="-336550" lvl="0" marL="457200" rtl="0" algn="l">
              <a:lnSpc>
                <a:spcPct val="115000"/>
              </a:lnSpc>
              <a:spcBef>
                <a:spcPts val="0"/>
              </a:spcBef>
              <a:spcAft>
                <a:spcPts val="0"/>
              </a:spcAft>
              <a:buClr>
                <a:schemeClr val="dk1"/>
              </a:buClr>
              <a:buSzPts val="1700"/>
              <a:buChar char="❖"/>
            </a:pPr>
            <a:r>
              <a:rPr b="1" lang="en-GB" sz="1700">
                <a:solidFill>
                  <a:schemeClr val="dk1"/>
                </a:solidFill>
              </a:rPr>
              <a:t>Qualitative Research Design:</a:t>
            </a:r>
            <a:endParaRPr b="1" sz="1700">
              <a:solidFill>
                <a:schemeClr val="dk1"/>
              </a:solidFill>
            </a:endParaRPr>
          </a:p>
          <a:p>
            <a:pPr indent="0" lvl="0" marL="457200" rtl="0" algn="l">
              <a:lnSpc>
                <a:spcPct val="115000"/>
              </a:lnSpc>
              <a:spcBef>
                <a:spcPts val="0"/>
              </a:spcBef>
              <a:spcAft>
                <a:spcPts val="0"/>
              </a:spcAft>
              <a:buNone/>
            </a:pPr>
            <a:r>
              <a:rPr lang="en-GB" sz="1700">
                <a:solidFill>
                  <a:schemeClr val="dk1"/>
                </a:solidFill>
              </a:rPr>
              <a:t>As qualitative research helps in focusing mainly on the concepts, beliefs and experiences of the individual. Furthermore, it helps in exploring under researched problems and obtaining new ideas. </a:t>
            </a:r>
            <a:endParaRPr sz="1700">
              <a:solidFill>
                <a:schemeClr val="dk1"/>
              </a:solidFill>
            </a:endParaRPr>
          </a:p>
        </p:txBody>
      </p:sp>
      <p:pic>
        <p:nvPicPr>
          <p:cNvPr id="238" name="Google Shape;238;p19"/>
          <p:cNvPicPr preferRelativeResize="0"/>
          <p:nvPr/>
        </p:nvPicPr>
        <p:blipFill>
          <a:blip r:embed="rId8">
            <a:alphaModFix/>
          </a:blip>
          <a:stretch>
            <a:fillRect/>
          </a:stretch>
        </p:blipFill>
        <p:spPr>
          <a:xfrm>
            <a:off x="7999050" y="3985645"/>
            <a:ext cx="1002051" cy="978904"/>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 name="Shape 242"/>
        <p:cNvGrpSpPr/>
        <p:nvPr/>
      </p:nvGrpSpPr>
      <p:grpSpPr>
        <a:xfrm>
          <a:off x="0" y="0"/>
          <a:ext cx="0" cy="0"/>
          <a:chOff x="0" y="0"/>
          <a:chExt cx="0" cy="0"/>
        </a:xfrm>
      </p:grpSpPr>
      <p:sp>
        <p:nvSpPr>
          <p:cNvPr id="243" name="Google Shape;243;p20"/>
          <p:cNvSpPr/>
          <p:nvPr/>
        </p:nvSpPr>
        <p:spPr>
          <a:xfrm rot="-6596014">
            <a:off x="-1794404" y="2134400"/>
            <a:ext cx="1037455" cy="1037455"/>
          </a:xfrm>
          <a:prstGeom prst="ellipse">
            <a:avLst/>
          </a:pr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 name="Google Shape;244;p20"/>
          <p:cNvSpPr/>
          <p:nvPr/>
        </p:nvSpPr>
        <p:spPr>
          <a:xfrm rot="-6599135">
            <a:off x="-849191" y="1450070"/>
            <a:ext cx="592480" cy="592480"/>
          </a:xfrm>
          <a:prstGeom prst="ellipse">
            <a:avLst/>
          </a:prstGeom>
          <a:solidFill>
            <a:srgbClr val="1155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 name="Google Shape;245;p20"/>
          <p:cNvSpPr/>
          <p:nvPr/>
        </p:nvSpPr>
        <p:spPr>
          <a:xfrm>
            <a:off x="2504750" y="4575400"/>
            <a:ext cx="1146900" cy="1173600"/>
          </a:xfrm>
          <a:prstGeom prst="ellipse">
            <a:avLst/>
          </a:prstGeom>
          <a:solidFill>
            <a:srgbClr val="073763"/>
          </a:solidFill>
          <a:ln>
            <a:noFill/>
          </a:ln>
          <a:effectLst>
            <a:outerShdw blurRad="228600" rotWithShape="0" algn="tl" dir="5400000" dist="50800">
              <a:srgbClr val="000000">
                <a:alpha val="549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b="1" sz="3200"/>
          </a:p>
        </p:txBody>
      </p:sp>
      <p:sp>
        <p:nvSpPr>
          <p:cNvPr id="246" name="Google Shape;246;p20"/>
          <p:cNvSpPr/>
          <p:nvPr/>
        </p:nvSpPr>
        <p:spPr>
          <a:xfrm>
            <a:off x="6848050" y="-306825"/>
            <a:ext cx="1914900" cy="1914900"/>
          </a:xfrm>
          <a:prstGeom prst="donut">
            <a:avLst>
              <a:gd fmla="val 25000" name="adj"/>
            </a:avLst>
          </a:prstGeom>
          <a:solidFill>
            <a:srgbClr val="1C4587"/>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47" name="Google Shape;247;p20"/>
          <p:cNvPicPr preferRelativeResize="0"/>
          <p:nvPr/>
        </p:nvPicPr>
        <p:blipFill rotWithShape="1">
          <a:blip r:embed="rId3">
            <a:alphaModFix/>
          </a:blip>
          <a:srcRect b="0" l="0" r="24282" t="0"/>
          <a:stretch/>
        </p:blipFill>
        <p:spPr>
          <a:xfrm flipH="1" rot="3540337">
            <a:off x="3451897" y="4603280"/>
            <a:ext cx="870083" cy="499192"/>
          </a:xfrm>
          <a:prstGeom prst="rect">
            <a:avLst/>
          </a:prstGeom>
          <a:noFill/>
          <a:ln>
            <a:noFill/>
          </a:ln>
        </p:spPr>
      </p:pic>
      <p:sp>
        <p:nvSpPr>
          <p:cNvPr id="248" name="Google Shape;248;p20"/>
          <p:cNvSpPr txBox="1"/>
          <p:nvPr/>
        </p:nvSpPr>
        <p:spPr>
          <a:xfrm rot="279706">
            <a:off x="-225621" y="1956358"/>
            <a:ext cx="686571" cy="1092841"/>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5900">
                <a:solidFill>
                  <a:srgbClr val="CC0000"/>
                </a:solidFill>
              </a:rPr>
              <a:t>?</a:t>
            </a:r>
            <a:endParaRPr sz="5900">
              <a:solidFill>
                <a:srgbClr val="CC0000"/>
              </a:solidFill>
            </a:endParaRPr>
          </a:p>
        </p:txBody>
      </p:sp>
      <p:pic>
        <p:nvPicPr>
          <p:cNvPr id="249" name="Google Shape;249;p20"/>
          <p:cNvPicPr preferRelativeResize="0"/>
          <p:nvPr/>
        </p:nvPicPr>
        <p:blipFill>
          <a:blip r:embed="rId4">
            <a:alphaModFix/>
          </a:blip>
          <a:stretch>
            <a:fillRect/>
          </a:stretch>
        </p:blipFill>
        <p:spPr>
          <a:xfrm>
            <a:off x="-351250" y="3893569"/>
            <a:ext cx="1146750" cy="1173581"/>
          </a:xfrm>
          <a:prstGeom prst="rect">
            <a:avLst/>
          </a:prstGeom>
          <a:noFill/>
          <a:ln>
            <a:noFill/>
          </a:ln>
        </p:spPr>
      </p:pic>
      <p:sp>
        <p:nvSpPr>
          <p:cNvPr id="250" name="Google Shape;250;p20"/>
          <p:cNvSpPr txBox="1"/>
          <p:nvPr/>
        </p:nvSpPr>
        <p:spPr>
          <a:xfrm flipH="1" rot="-1876488">
            <a:off x="408001" y="2971605"/>
            <a:ext cx="379086" cy="1108089"/>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6000">
                <a:solidFill>
                  <a:srgbClr val="073763"/>
                </a:solidFill>
              </a:rPr>
              <a:t>!</a:t>
            </a:r>
            <a:endParaRPr sz="6000">
              <a:solidFill>
                <a:srgbClr val="073763"/>
              </a:solidFill>
            </a:endParaRPr>
          </a:p>
        </p:txBody>
      </p:sp>
      <p:sp>
        <p:nvSpPr>
          <p:cNvPr id="251" name="Google Shape;251;p20"/>
          <p:cNvSpPr/>
          <p:nvPr/>
        </p:nvSpPr>
        <p:spPr>
          <a:xfrm rot="-6598506">
            <a:off x="-122541" y="-54993"/>
            <a:ext cx="367083" cy="365187"/>
          </a:xfrm>
          <a:prstGeom prst="ellipse">
            <a:avLst/>
          </a:prstGeom>
          <a:solidFill>
            <a:srgbClr val="99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p20"/>
          <p:cNvSpPr/>
          <p:nvPr/>
        </p:nvSpPr>
        <p:spPr>
          <a:xfrm rot="-6598254">
            <a:off x="356866" y="1585673"/>
            <a:ext cx="481345" cy="468248"/>
          </a:xfrm>
          <a:prstGeom prst="ellipse">
            <a:avLst/>
          </a:prstGeom>
          <a:solidFill>
            <a:srgbClr val="CC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20"/>
          <p:cNvSpPr txBox="1"/>
          <p:nvPr/>
        </p:nvSpPr>
        <p:spPr>
          <a:xfrm rot="994192">
            <a:off x="8119919" y="3372850"/>
            <a:ext cx="521768" cy="923366"/>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4800">
                <a:solidFill>
                  <a:srgbClr val="073763"/>
                </a:solidFill>
              </a:rPr>
              <a:t>!</a:t>
            </a:r>
            <a:endParaRPr/>
          </a:p>
        </p:txBody>
      </p:sp>
      <p:sp>
        <p:nvSpPr>
          <p:cNvPr id="254" name="Google Shape;254;p20"/>
          <p:cNvSpPr/>
          <p:nvPr/>
        </p:nvSpPr>
        <p:spPr>
          <a:xfrm rot="-6598088">
            <a:off x="8725498" y="265623"/>
            <a:ext cx="294292" cy="263356"/>
          </a:xfrm>
          <a:prstGeom prst="ellipse">
            <a:avLst/>
          </a:prstGeom>
          <a:solidFill>
            <a:srgbClr val="0737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55" name="Google Shape;255;p20"/>
          <p:cNvPicPr preferRelativeResize="0"/>
          <p:nvPr/>
        </p:nvPicPr>
        <p:blipFill rotWithShape="1">
          <a:blip r:embed="rId3">
            <a:alphaModFix/>
          </a:blip>
          <a:srcRect b="0" l="0" r="5829" t="0"/>
          <a:stretch/>
        </p:blipFill>
        <p:spPr>
          <a:xfrm rot="7906388">
            <a:off x="8240897" y="1225600"/>
            <a:ext cx="991906" cy="457575"/>
          </a:xfrm>
          <a:prstGeom prst="rect">
            <a:avLst/>
          </a:prstGeom>
          <a:noFill/>
          <a:ln>
            <a:noFill/>
          </a:ln>
        </p:spPr>
      </p:pic>
      <p:sp>
        <p:nvSpPr>
          <p:cNvPr id="256" name="Google Shape;256;p20"/>
          <p:cNvSpPr/>
          <p:nvPr/>
        </p:nvSpPr>
        <p:spPr>
          <a:xfrm rot="-6597214">
            <a:off x="1365520" y="4749681"/>
            <a:ext cx="447461" cy="468632"/>
          </a:xfrm>
          <a:prstGeom prst="ellipse">
            <a:avLst/>
          </a:prstGeom>
          <a:solidFill>
            <a:srgbClr val="CC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57" name="Google Shape;257;p20"/>
          <p:cNvPicPr preferRelativeResize="0"/>
          <p:nvPr/>
        </p:nvPicPr>
        <p:blipFill>
          <a:blip r:embed="rId5">
            <a:alphaModFix/>
          </a:blip>
          <a:stretch>
            <a:fillRect/>
          </a:stretch>
        </p:blipFill>
        <p:spPr>
          <a:xfrm rot="1302271">
            <a:off x="3754175" y="-344152"/>
            <a:ext cx="631400" cy="675475"/>
          </a:xfrm>
          <a:prstGeom prst="rect">
            <a:avLst/>
          </a:prstGeom>
          <a:noFill/>
          <a:ln>
            <a:noFill/>
          </a:ln>
        </p:spPr>
      </p:pic>
      <p:sp>
        <p:nvSpPr>
          <p:cNvPr id="258" name="Google Shape;258;p20"/>
          <p:cNvSpPr txBox="1"/>
          <p:nvPr/>
        </p:nvSpPr>
        <p:spPr>
          <a:xfrm rot="3886993">
            <a:off x="2317913" y="-459"/>
            <a:ext cx="701336" cy="1108217"/>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6000">
                <a:solidFill>
                  <a:srgbClr val="CC0000"/>
                </a:solidFill>
              </a:rPr>
              <a:t>!</a:t>
            </a:r>
            <a:endParaRPr sz="2600">
              <a:solidFill>
                <a:srgbClr val="CC0000"/>
              </a:solidFill>
            </a:endParaRPr>
          </a:p>
        </p:txBody>
      </p:sp>
      <p:pic>
        <p:nvPicPr>
          <p:cNvPr id="259" name="Google Shape;259;p20"/>
          <p:cNvPicPr preferRelativeResize="0"/>
          <p:nvPr/>
        </p:nvPicPr>
        <p:blipFill rotWithShape="1">
          <a:blip r:embed="rId6">
            <a:alphaModFix/>
          </a:blip>
          <a:srcRect b="8590" l="5197" r="4091" t="10971"/>
          <a:stretch/>
        </p:blipFill>
        <p:spPr>
          <a:xfrm>
            <a:off x="295300" y="189275"/>
            <a:ext cx="1146750" cy="922706"/>
          </a:xfrm>
          <a:prstGeom prst="rect">
            <a:avLst/>
          </a:prstGeom>
          <a:noFill/>
          <a:ln>
            <a:noFill/>
          </a:ln>
        </p:spPr>
      </p:pic>
      <p:pic>
        <p:nvPicPr>
          <p:cNvPr id="260" name="Google Shape;260;p20"/>
          <p:cNvPicPr preferRelativeResize="0"/>
          <p:nvPr/>
        </p:nvPicPr>
        <p:blipFill rotWithShape="1">
          <a:blip r:embed="rId6">
            <a:alphaModFix/>
          </a:blip>
          <a:srcRect b="8590" l="5197" r="4091" t="10971"/>
          <a:stretch/>
        </p:blipFill>
        <p:spPr>
          <a:xfrm>
            <a:off x="5532100" y="4730244"/>
            <a:ext cx="759000" cy="610705"/>
          </a:xfrm>
          <a:prstGeom prst="rect">
            <a:avLst/>
          </a:prstGeom>
          <a:noFill/>
          <a:ln>
            <a:noFill/>
          </a:ln>
        </p:spPr>
      </p:pic>
      <p:pic>
        <p:nvPicPr>
          <p:cNvPr id="261" name="Google Shape;261;p20"/>
          <p:cNvPicPr preferRelativeResize="0"/>
          <p:nvPr/>
        </p:nvPicPr>
        <p:blipFill rotWithShape="1">
          <a:blip r:embed="rId7">
            <a:alphaModFix/>
          </a:blip>
          <a:srcRect b="0" l="0" r="1671" t="10080"/>
          <a:stretch/>
        </p:blipFill>
        <p:spPr>
          <a:xfrm>
            <a:off x="7930938" y="2536513"/>
            <a:ext cx="899700" cy="675569"/>
          </a:xfrm>
          <a:prstGeom prst="rect">
            <a:avLst/>
          </a:prstGeom>
          <a:noFill/>
          <a:ln>
            <a:noFill/>
          </a:ln>
        </p:spPr>
      </p:pic>
      <p:sp>
        <p:nvSpPr>
          <p:cNvPr id="262" name="Google Shape;262;p20"/>
          <p:cNvSpPr txBox="1"/>
          <p:nvPr/>
        </p:nvSpPr>
        <p:spPr>
          <a:xfrm>
            <a:off x="1281163" y="932100"/>
            <a:ext cx="5185500" cy="631200"/>
          </a:xfrm>
          <a:prstGeom prst="rect">
            <a:avLst/>
          </a:prstGeom>
          <a:solidFill>
            <a:srgbClr val="CC0000"/>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GB" sz="2900">
                <a:solidFill>
                  <a:srgbClr val="FFFFFF"/>
                </a:solidFill>
              </a:rPr>
              <a:t>Aims and Approach</a:t>
            </a:r>
            <a:endParaRPr sz="100">
              <a:solidFill>
                <a:srgbClr val="FFFFFF"/>
              </a:solidFill>
            </a:endParaRPr>
          </a:p>
        </p:txBody>
      </p:sp>
      <p:pic>
        <p:nvPicPr>
          <p:cNvPr id="263" name="Google Shape;263;p20"/>
          <p:cNvPicPr preferRelativeResize="0"/>
          <p:nvPr/>
        </p:nvPicPr>
        <p:blipFill>
          <a:blip r:embed="rId4">
            <a:alphaModFix/>
          </a:blip>
          <a:stretch>
            <a:fillRect/>
          </a:stretch>
        </p:blipFill>
        <p:spPr>
          <a:xfrm rot="2236205">
            <a:off x="6485575" y="4167794"/>
            <a:ext cx="936000" cy="957906"/>
          </a:xfrm>
          <a:prstGeom prst="rect">
            <a:avLst/>
          </a:prstGeom>
          <a:noFill/>
          <a:ln>
            <a:noFill/>
          </a:ln>
        </p:spPr>
      </p:pic>
      <p:sp>
        <p:nvSpPr>
          <p:cNvPr id="264" name="Google Shape;264;p20"/>
          <p:cNvSpPr txBox="1"/>
          <p:nvPr/>
        </p:nvSpPr>
        <p:spPr>
          <a:xfrm>
            <a:off x="885713" y="1918150"/>
            <a:ext cx="6731400" cy="2251800"/>
          </a:xfrm>
          <a:prstGeom prst="rect">
            <a:avLst/>
          </a:prstGeom>
          <a:noFill/>
          <a:ln>
            <a:noFill/>
          </a:ln>
        </p:spPr>
        <p:txBody>
          <a:bodyPr anchorCtr="0" anchor="t" bIns="91425" lIns="91425" spcFirstLastPara="1" rIns="91425" wrap="square" tIns="91425">
            <a:spAutoFit/>
          </a:bodyPr>
          <a:lstStyle/>
          <a:p>
            <a:pPr indent="-336550" lvl="0" marL="457200" rtl="0" algn="l">
              <a:lnSpc>
                <a:spcPct val="115000"/>
              </a:lnSpc>
              <a:spcBef>
                <a:spcPts val="0"/>
              </a:spcBef>
              <a:spcAft>
                <a:spcPts val="0"/>
              </a:spcAft>
              <a:buClr>
                <a:schemeClr val="dk1"/>
              </a:buClr>
              <a:buSzPts val="1700"/>
              <a:buChar char="❖"/>
            </a:pPr>
            <a:r>
              <a:rPr b="1" lang="en-GB" sz="1700">
                <a:solidFill>
                  <a:schemeClr val="dk1"/>
                </a:solidFill>
              </a:rPr>
              <a:t>Quantitative Research Design </a:t>
            </a:r>
            <a:endParaRPr b="1" sz="1700">
              <a:solidFill>
                <a:schemeClr val="dk1"/>
              </a:solidFill>
            </a:endParaRPr>
          </a:p>
          <a:p>
            <a:pPr indent="0" lvl="0" marL="457200" rtl="0" algn="l">
              <a:lnSpc>
                <a:spcPct val="115000"/>
              </a:lnSpc>
              <a:spcBef>
                <a:spcPts val="0"/>
              </a:spcBef>
              <a:spcAft>
                <a:spcPts val="0"/>
              </a:spcAft>
              <a:buNone/>
            </a:pPr>
            <a:r>
              <a:rPr lang="en-GB" sz="1700">
                <a:solidFill>
                  <a:schemeClr val="dk1"/>
                </a:solidFill>
              </a:rPr>
              <a:t>In quantitative research design, this method deals with examining variables and explaining frequencies, averages and correlations. It possesses towards testing hypotheses among the interrelationship between the variables. </a:t>
            </a:r>
            <a:endParaRPr sz="1700">
              <a:solidFill>
                <a:schemeClr val="dk1"/>
              </a:solidFill>
            </a:endParaRPr>
          </a:p>
          <a:p>
            <a:pPr indent="0" lvl="0" marL="457200" rtl="0" algn="l">
              <a:lnSpc>
                <a:spcPct val="115000"/>
              </a:lnSpc>
              <a:spcBef>
                <a:spcPts val="0"/>
              </a:spcBef>
              <a:spcAft>
                <a:spcPts val="0"/>
              </a:spcAft>
              <a:buNone/>
            </a:pPr>
            <a:r>
              <a:t/>
            </a:r>
            <a:endParaRPr sz="1700">
              <a:solidFill>
                <a:schemeClr val="dk1"/>
              </a:solidFill>
            </a:endParaRPr>
          </a:p>
          <a:p>
            <a:pPr indent="0" lvl="0" marL="457200" rtl="0" algn="l">
              <a:lnSpc>
                <a:spcPct val="115000"/>
              </a:lnSpc>
              <a:spcBef>
                <a:spcPts val="0"/>
              </a:spcBef>
              <a:spcAft>
                <a:spcPts val="0"/>
              </a:spcAft>
              <a:buNone/>
            </a:pPr>
            <a:r>
              <a:t/>
            </a:r>
            <a:endParaRPr sz="1700">
              <a:solidFill>
                <a:schemeClr val="dk1"/>
              </a:solidFill>
            </a:endParaRPr>
          </a:p>
        </p:txBody>
      </p:sp>
      <p:pic>
        <p:nvPicPr>
          <p:cNvPr id="265" name="Google Shape;265;p20"/>
          <p:cNvPicPr preferRelativeResize="0"/>
          <p:nvPr/>
        </p:nvPicPr>
        <p:blipFill>
          <a:blip r:embed="rId8">
            <a:alphaModFix/>
          </a:blip>
          <a:stretch>
            <a:fillRect/>
          </a:stretch>
        </p:blipFill>
        <p:spPr>
          <a:xfrm>
            <a:off x="7999050" y="3985645"/>
            <a:ext cx="1002051" cy="978904"/>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9" name="Shape 269"/>
        <p:cNvGrpSpPr/>
        <p:nvPr/>
      </p:nvGrpSpPr>
      <p:grpSpPr>
        <a:xfrm>
          <a:off x="0" y="0"/>
          <a:ext cx="0" cy="0"/>
          <a:chOff x="0" y="0"/>
          <a:chExt cx="0" cy="0"/>
        </a:xfrm>
      </p:grpSpPr>
      <p:sp>
        <p:nvSpPr>
          <p:cNvPr id="270" name="Google Shape;270;p21"/>
          <p:cNvSpPr/>
          <p:nvPr/>
        </p:nvSpPr>
        <p:spPr>
          <a:xfrm rot="-6596014">
            <a:off x="-1794404" y="2134400"/>
            <a:ext cx="1037455" cy="1037455"/>
          </a:xfrm>
          <a:prstGeom prst="ellipse">
            <a:avLst/>
          </a:pr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 name="Google Shape;271;p21"/>
          <p:cNvSpPr/>
          <p:nvPr/>
        </p:nvSpPr>
        <p:spPr>
          <a:xfrm rot="-6599135">
            <a:off x="-849191" y="1450070"/>
            <a:ext cx="592480" cy="592480"/>
          </a:xfrm>
          <a:prstGeom prst="ellipse">
            <a:avLst/>
          </a:prstGeom>
          <a:solidFill>
            <a:srgbClr val="1155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 name="Google Shape;272;p21"/>
          <p:cNvSpPr/>
          <p:nvPr/>
        </p:nvSpPr>
        <p:spPr>
          <a:xfrm>
            <a:off x="2590350" y="4814375"/>
            <a:ext cx="1146900" cy="1173600"/>
          </a:xfrm>
          <a:prstGeom prst="ellipse">
            <a:avLst/>
          </a:prstGeom>
          <a:solidFill>
            <a:srgbClr val="073763"/>
          </a:solidFill>
          <a:ln>
            <a:noFill/>
          </a:ln>
          <a:effectLst>
            <a:outerShdw blurRad="228600" rotWithShape="0" algn="tl" dir="5400000" dist="50800">
              <a:srgbClr val="000000">
                <a:alpha val="549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b="1" sz="3200"/>
          </a:p>
        </p:txBody>
      </p:sp>
      <p:sp>
        <p:nvSpPr>
          <p:cNvPr id="273" name="Google Shape;273;p21"/>
          <p:cNvSpPr/>
          <p:nvPr/>
        </p:nvSpPr>
        <p:spPr>
          <a:xfrm>
            <a:off x="6848050" y="-306825"/>
            <a:ext cx="1914900" cy="1914900"/>
          </a:xfrm>
          <a:prstGeom prst="donut">
            <a:avLst>
              <a:gd fmla="val 25000" name="adj"/>
            </a:avLst>
          </a:prstGeom>
          <a:solidFill>
            <a:srgbClr val="1C4587"/>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74" name="Google Shape;274;p21"/>
          <p:cNvPicPr preferRelativeResize="0"/>
          <p:nvPr/>
        </p:nvPicPr>
        <p:blipFill rotWithShape="1">
          <a:blip r:embed="rId3">
            <a:alphaModFix/>
          </a:blip>
          <a:srcRect b="0" l="0" r="24282" t="0"/>
          <a:stretch/>
        </p:blipFill>
        <p:spPr>
          <a:xfrm flipH="1" rot="2700031">
            <a:off x="3368197" y="4564955"/>
            <a:ext cx="870083" cy="499192"/>
          </a:xfrm>
          <a:prstGeom prst="rect">
            <a:avLst/>
          </a:prstGeom>
          <a:noFill/>
          <a:ln>
            <a:noFill/>
          </a:ln>
        </p:spPr>
      </p:pic>
      <p:sp>
        <p:nvSpPr>
          <p:cNvPr id="275" name="Google Shape;275;p21"/>
          <p:cNvSpPr txBox="1"/>
          <p:nvPr/>
        </p:nvSpPr>
        <p:spPr>
          <a:xfrm rot="279706">
            <a:off x="-225621" y="1956358"/>
            <a:ext cx="686571" cy="1092841"/>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5900">
                <a:solidFill>
                  <a:srgbClr val="CC0000"/>
                </a:solidFill>
              </a:rPr>
              <a:t>?</a:t>
            </a:r>
            <a:endParaRPr sz="5900">
              <a:solidFill>
                <a:srgbClr val="CC0000"/>
              </a:solidFill>
            </a:endParaRPr>
          </a:p>
        </p:txBody>
      </p:sp>
      <p:pic>
        <p:nvPicPr>
          <p:cNvPr id="276" name="Google Shape;276;p21"/>
          <p:cNvPicPr preferRelativeResize="0"/>
          <p:nvPr/>
        </p:nvPicPr>
        <p:blipFill>
          <a:blip r:embed="rId4">
            <a:alphaModFix/>
          </a:blip>
          <a:stretch>
            <a:fillRect/>
          </a:stretch>
        </p:blipFill>
        <p:spPr>
          <a:xfrm>
            <a:off x="-268425" y="3999169"/>
            <a:ext cx="1146750" cy="1173581"/>
          </a:xfrm>
          <a:prstGeom prst="rect">
            <a:avLst/>
          </a:prstGeom>
          <a:noFill/>
          <a:ln>
            <a:noFill/>
          </a:ln>
        </p:spPr>
      </p:pic>
      <p:sp>
        <p:nvSpPr>
          <p:cNvPr id="277" name="Google Shape;277;p21"/>
          <p:cNvSpPr txBox="1"/>
          <p:nvPr/>
        </p:nvSpPr>
        <p:spPr>
          <a:xfrm flipH="1" rot="-1876488">
            <a:off x="-5237" y="2699030"/>
            <a:ext cx="379086" cy="1108089"/>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6000">
                <a:solidFill>
                  <a:srgbClr val="073763"/>
                </a:solidFill>
              </a:rPr>
              <a:t>!</a:t>
            </a:r>
            <a:endParaRPr sz="6000">
              <a:solidFill>
                <a:srgbClr val="073763"/>
              </a:solidFill>
            </a:endParaRPr>
          </a:p>
        </p:txBody>
      </p:sp>
      <p:sp>
        <p:nvSpPr>
          <p:cNvPr id="278" name="Google Shape;278;p21"/>
          <p:cNvSpPr/>
          <p:nvPr/>
        </p:nvSpPr>
        <p:spPr>
          <a:xfrm rot="-6598506">
            <a:off x="-122541" y="-54993"/>
            <a:ext cx="367083" cy="365187"/>
          </a:xfrm>
          <a:prstGeom prst="ellipse">
            <a:avLst/>
          </a:prstGeom>
          <a:solidFill>
            <a:srgbClr val="99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 name="Google Shape;279;p21"/>
          <p:cNvSpPr/>
          <p:nvPr/>
        </p:nvSpPr>
        <p:spPr>
          <a:xfrm rot="-6598254">
            <a:off x="-56384" y="1179336"/>
            <a:ext cx="481345" cy="468248"/>
          </a:xfrm>
          <a:prstGeom prst="ellipse">
            <a:avLst/>
          </a:prstGeom>
          <a:solidFill>
            <a:srgbClr val="CC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 name="Google Shape;280;p21"/>
          <p:cNvSpPr txBox="1"/>
          <p:nvPr/>
        </p:nvSpPr>
        <p:spPr>
          <a:xfrm rot="994192">
            <a:off x="8119919" y="3372850"/>
            <a:ext cx="521768" cy="923366"/>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4800">
                <a:solidFill>
                  <a:srgbClr val="073763"/>
                </a:solidFill>
              </a:rPr>
              <a:t>!</a:t>
            </a:r>
            <a:endParaRPr/>
          </a:p>
        </p:txBody>
      </p:sp>
      <p:sp>
        <p:nvSpPr>
          <p:cNvPr id="281" name="Google Shape;281;p21"/>
          <p:cNvSpPr/>
          <p:nvPr/>
        </p:nvSpPr>
        <p:spPr>
          <a:xfrm rot="-6598088">
            <a:off x="8725498" y="265623"/>
            <a:ext cx="294292" cy="263356"/>
          </a:xfrm>
          <a:prstGeom prst="ellipse">
            <a:avLst/>
          </a:prstGeom>
          <a:solidFill>
            <a:srgbClr val="0737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82" name="Google Shape;282;p21"/>
          <p:cNvPicPr preferRelativeResize="0"/>
          <p:nvPr/>
        </p:nvPicPr>
        <p:blipFill rotWithShape="1">
          <a:blip r:embed="rId3">
            <a:alphaModFix/>
          </a:blip>
          <a:srcRect b="0" l="0" r="5829" t="0"/>
          <a:stretch/>
        </p:blipFill>
        <p:spPr>
          <a:xfrm rot="7906388">
            <a:off x="8240897" y="1225600"/>
            <a:ext cx="991906" cy="457575"/>
          </a:xfrm>
          <a:prstGeom prst="rect">
            <a:avLst/>
          </a:prstGeom>
          <a:noFill/>
          <a:ln>
            <a:noFill/>
          </a:ln>
        </p:spPr>
      </p:pic>
      <p:sp>
        <p:nvSpPr>
          <p:cNvPr id="283" name="Google Shape;283;p21"/>
          <p:cNvSpPr/>
          <p:nvPr/>
        </p:nvSpPr>
        <p:spPr>
          <a:xfrm rot="-6597214">
            <a:off x="1365520" y="4749681"/>
            <a:ext cx="447461" cy="468632"/>
          </a:xfrm>
          <a:prstGeom prst="ellipse">
            <a:avLst/>
          </a:prstGeom>
          <a:solidFill>
            <a:srgbClr val="CC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84" name="Google Shape;284;p21"/>
          <p:cNvPicPr preferRelativeResize="0"/>
          <p:nvPr/>
        </p:nvPicPr>
        <p:blipFill>
          <a:blip r:embed="rId5">
            <a:alphaModFix/>
          </a:blip>
          <a:stretch>
            <a:fillRect/>
          </a:stretch>
        </p:blipFill>
        <p:spPr>
          <a:xfrm rot="1302271">
            <a:off x="3754175" y="-344152"/>
            <a:ext cx="631400" cy="675475"/>
          </a:xfrm>
          <a:prstGeom prst="rect">
            <a:avLst/>
          </a:prstGeom>
          <a:noFill/>
          <a:ln>
            <a:noFill/>
          </a:ln>
        </p:spPr>
      </p:pic>
      <p:sp>
        <p:nvSpPr>
          <p:cNvPr id="285" name="Google Shape;285;p21"/>
          <p:cNvSpPr txBox="1"/>
          <p:nvPr/>
        </p:nvSpPr>
        <p:spPr>
          <a:xfrm rot="3886993">
            <a:off x="2317913" y="-459"/>
            <a:ext cx="701336" cy="1108217"/>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6000">
                <a:solidFill>
                  <a:srgbClr val="CC0000"/>
                </a:solidFill>
              </a:rPr>
              <a:t>!</a:t>
            </a:r>
            <a:endParaRPr sz="2600">
              <a:solidFill>
                <a:srgbClr val="CC0000"/>
              </a:solidFill>
            </a:endParaRPr>
          </a:p>
        </p:txBody>
      </p:sp>
      <p:pic>
        <p:nvPicPr>
          <p:cNvPr id="286" name="Google Shape;286;p21"/>
          <p:cNvPicPr preferRelativeResize="0"/>
          <p:nvPr/>
        </p:nvPicPr>
        <p:blipFill rotWithShape="1">
          <a:blip r:embed="rId6">
            <a:alphaModFix/>
          </a:blip>
          <a:srcRect b="8590" l="5197" r="4091" t="10971"/>
          <a:stretch/>
        </p:blipFill>
        <p:spPr>
          <a:xfrm>
            <a:off x="295300" y="189275"/>
            <a:ext cx="1146750" cy="922706"/>
          </a:xfrm>
          <a:prstGeom prst="rect">
            <a:avLst/>
          </a:prstGeom>
          <a:noFill/>
          <a:ln>
            <a:noFill/>
          </a:ln>
        </p:spPr>
      </p:pic>
      <p:pic>
        <p:nvPicPr>
          <p:cNvPr id="287" name="Google Shape;287;p21"/>
          <p:cNvPicPr preferRelativeResize="0"/>
          <p:nvPr/>
        </p:nvPicPr>
        <p:blipFill rotWithShape="1">
          <a:blip r:embed="rId6">
            <a:alphaModFix/>
          </a:blip>
          <a:srcRect b="8590" l="5197" r="4091" t="10971"/>
          <a:stretch/>
        </p:blipFill>
        <p:spPr>
          <a:xfrm>
            <a:off x="5532100" y="4730244"/>
            <a:ext cx="759000" cy="610705"/>
          </a:xfrm>
          <a:prstGeom prst="rect">
            <a:avLst/>
          </a:prstGeom>
          <a:noFill/>
          <a:ln>
            <a:noFill/>
          </a:ln>
        </p:spPr>
      </p:pic>
      <p:pic>
        <p:nvPicPr>
          <p:cNvPr id="288" name="Google Shape;288;p21"/>
          <p:cNvPicPr preferRelativeResize="0"/>
          <p:nvPr/>
        </p:nvPicPr>
        <p:blipFill rotWithShape="1">
          <a:blip r:embed="rId7">
            <a:alphaModFix/>
          </a:blip>
          <a:srcRect b="0" l="0" r="1671" t="10080"/>
          <a:stretch/>
        </p:blipFill>
        <p:spPr>
          <a:xfrm>
            <a:off x="7930938" y="2536513"/>
            <a:ext cx="899700" cy="675569"/>
          </a:xfrm>
          <a:prstGeom prst="rect">
            <a:avLst/>
          </a:prstGeom>
          <a:noFill/>
          <a:ln>
            <a:noFill/>
          </a:ln>
        </p:spPr>
      </p:pic>
      <p:sp>
        <p:nvSpPr>
          <p:cNvPr id="289" name="Google Shape;289;p21"/>
          <p:cNvSpPr txBox="1"/>
          <p:nvPr/>
        </p:nvSpPr>
        <p:spPr>
          <a:xfrm>
            <a:off x="1532350" y="530763"/>
            <a:ext cx="5225400" cy="1077300"/>
          </a:xfrm>
          <a:prstGeom prst="rect">
            <a:avLst/>
          </a:prstGeom>
          <a:solidFill>
            <a:srgbClr val="CC0000"/>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GB" sz="2900">
                <a:solidFill>
                  <a:srgbClr val="FFFFFF"/>
                </a:solidFill>
              </a:rPr>
              <a:t>Choose Relevant Type Of Research Design </a:t>
            </a:r>
            <a:endParaRPr sz="100">
              <a:solidFill>
                <a:srgbClr val="FFFFFF"/>
              </a:solidFill>
            </a:endParaRPr>
          </a:p>
        </p:txBody>
      </p:sp>
      <p:sp>
        <p:nvSpPr>
          <p:cNvPr id="290" name="Google Shape;290;p21"/>
          <p:cNvSpPr/>
          <p:nvPr/>
        </p:nvSpPr>
        <p:spPr>
          <a:xfrm rot="-6597214">
            <a:off x="1365520" y="4749681"/>
            <a:ext cx="447461" cy="468632"/>
          </a:xfrm>
          <a:prstGeom prst="ellipse">
            <a:avLst/>
          </a:prstGeom>
          <a:solidFill>
            <a:srgbClr val="CC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 name="Google Shape;291;p21"/>
          <p:cNvSpPr/>
          <p:nvPr/>
        </p:nvSpPr>
        <p:spPr>
          <a:xfrm rot="-6596854">
            <a:off x="9983683" y="3055151"/>
            <a:ext cx="826591" cy="827847"/>
          </a:xfrm>
          <a:prstGeom prst="ellipse">
            <a:avLst/>
          </a:prstGeom>
          <a:solidFill>
            <a:srgbClr val="CC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92" name="Google Shape;292;p21"/>
          <p:cNvPicPr preferRelativeResize="0"/>
          <p:nvPr/>
        </p:nvPicPr>
        <p:blipFill>
          <a:blip r:embed="rId4">
            <a:alphaModFix/>
          </a:blip>
          <a:stretch>
            <a:fillRect/>
          </a:stretch>
        </p:blipFill>
        <p:spPr>
          <a:xfrm rot="2236205">
            <a:off x="6608800" y="4447344"/>
            <a:ext cx="936000" cy="957906"/>
          </a:xfrm>
          <a:prstGeom prst="rect">
            <a:avLst/>
          </a:prstGeom>
          <a:noFill/>
          <a:ln>
            <a:noFill/>
          </a:ln>
        </p:spPr>
      </p:pic>
      <p:sp>
        <p:nvSpPr>
          <p:cNvPr id="293" name="Google Shape;293;p21"/>
          <p:cNvSpPr txBox="1"/>
          <p:nvPr/>
        </p:nvSpPr>
        <p:spPr>
          <a:xfrm>
            <a:off x="979775" y="2075450"/>
            <a:ext cx="6903000" cy="1650000"/>
          </a:xfrm>
          <a:prstGeom prst="rect">
            <a:avLst/>
          </a:prstGeom>
          <a:noFill/>
          <a:ln>
            <a:noFill/>
          </a:ln>
        </p:spPr>
        <p:txBody>
          <a:bodyPr anchorCtr="0" anchor="t" bIns="91425" lIns="91425" spcFirstLastPara="1" rIns="91425" wrap="square" tIns="91425">
            <a:spAutoFit/>
          </a:bodyPr>
          <a:lstStyle/>
          <a:p>
            <a:pPr indent="-336550" lvl="0" marL="457200" rtl="0" algn="l">
              <a:lnSpc>
                <a:spcPct val="115000"/>
              </a:lnSpc>
              <a:spcBef>
                <a:spcPts val="0"/>
              </a:spcBef>
              <a:spcAft>
                <a:spcPts val="0"/>
              </a:spcAft>
              <a:buClr>
                <a:schemeClr val="dk1"/>
              </a:buClr>
              <a:buSzPts val="1700"/>
              <a:buChar char="❖"/>
            </a:pPr>
            <a:r>
              <a:rPr lang="en-GB" sz="1700">
                <a:solidFill>
                  <a:schemeClr val="dk1"/>
                </a:solidFill>
              </a:rPr>
              <a:t>Descriptive Research Design </a:t>
            </a:r>
            <a:endParaRPr sz="1700">
              <a:solidFill>
                <a:schemeClr val="dk1"/>
              </a:solidFill>
            </a:endParaRPr>
          </a:p>
          <a:p>
            <a:pPr indent="-336550" lvl="0" marL="457200" rtl="0" algn="l">
              <a:lnSpc>
                <a:spcPct val="115000"/>
              </a:lnSpc>
              <a:spcBef>
                <a:spcPts val="0"/>
              </a:spcBef>
              <a:spcAft>
                <a:spcPts val="0"/>
              </a:spcAft>
              <a:buClr>
                <a:schemeClr val="dk1"/>
              </a:buClr>
              <a:buSzPts val="1700"/>
              <a:buChar char="❖"/>
            </a:pPr>
            <a:r>
              <a:rPr lang="en-GB" sz="1700">
                <a:solidFill>
                  <a:schemeClr val="dk1"/>
                </a:solidFill>
              </a:rPr>
              <a:t>Experimental Research Design </a:t>
            </a:r>
            <a:endParaRPr sz="1700">
              <a:solidFill>
                <a:schemeClr val="dk1"/>
              </a:solidFill>
            </a:endParaRPr>
          </a:p>
          <a:p>
            <a:pPr indent="-336550" lvl="0" marL="457200" rtl="0" algn="l">
              <a:lnSpc>
                <a:spcPct val="115000"/>
              </a:lnSpc>
              <a:spcBef>
                <a:spcPts val="0"/>
              </a:spcBef>
              <a:spcAft>
                <a:spcPts val="0"/>
              </a:spcAft>
              <a:buClr>
                <a:schemeClr val="dk1"/>
              </a:buClr>
              <a:buSzPts val="1700"/>
              <a:buChar char="❖"/>
            </a:pPr>
            <a:r>
              <a:rPr lang="en-GB" sz="1700">
                <a:solidFill>
                  <a:schemeClr val="dk1"/>
                </a:solidFill>
              </a:rPr>
              <a:t>Correlational Research Design </a:t>
            </a:r>
            <a:endParaRPr sz="1700">
              <a:solidFill>
                <a:schemeClr val="dk1"/>
              </a:solidFill>
            </a:endParaRPr>
          </a:p>
          <a:p>
            <a:pPr indent="-336550" lvl="0" marL="457200" rtl="0" algn="l">
              <a:lnSpc>
                <a:spcPct val="115000"/>
              </a:lnSpc>
              <a:spcBef>
                <a:spcPts val="0"/>
              </a:spcBef>
              <a:spcAft>
                <a:spcPts val="0"/>
              </a:spcAft>
              <a:buClr>
                <a:schemeClr val="dk1"/>
              </a:buClr>
              <a:buSzPts val="1700"/>
              <a:buChar char="❖"/>
            </a:pPr>
            <a:r>
              <a:rPr lang="en-GB" sz="1700">
                <a:solidFill>
                  <a:schemeClr val="dk1"/>
                </a:solidFill>
              </a:rPr>
              <a:t>Diagnostic Research Design </a:t>
            </a:r>
            <a:endParaRPr sz="1700">
              <a:solidFill>
                <a:schemeClr val="dk1"/>
              </a:solidFill>
            </a:endParaRPr>
          </a:p>
          <a:p>
            <a:pPr indent="-336550" lvl="0" marL="457200" rtl="0" algn="l">
              <a:lnSpc>
                <a:spcPct val="115000"/>
              </a:lnSpc>
              <a:spcBef>
                <a:spcPts val="0"/>
              </a:spcBef>
              <a:spcAft>
                <a:spcPts val="0"/>
              </a:spcAft>
              <a:buClr>
                <a:schemeClr val="dk1"/>
              </a:buClr>
              <a:buSzPts val="1700"/>
              <a:buChar char="❖"/>
            </a:pPr>
            <a:r>
              <a:rPr lang="en-GB" sz="1700">
                <a:solidFill>
                  <a:schemeClr val="dk1"/>
                </a:solidFill>
              </a:rPr>
              <a:t>Explanatory Research Design </a:t>
            </a:r>
            <a:endParaRPr sz="1700">
              <a:solidFill>
                <a:schemeClr val="dk1"/>
              </a:solidFill>
            </a:endParaRPr>
          </a:p>
        </p:txBody>
      </p:sp>
      <p:pic>
        <p:nvPicPr>
          <p:cNvPr id="294" name="Google Shape;294;p21"/>
          <p:cNvPicPr preferRelativeResize="0"/>
          <p:nvPr/>
        </p:nvPicPr>
        <p:blipFill>
          <a:blip r:embed="rId8">
            <a:alphaModFix/>
          </a:blip>
          <a:stretch>
            <a:fillRect/>
          </a:stretch>
        </p:blipFill>
        <p:spPr>
          <a:xfrm>
            <a:off x="7999050" y="3985645"/>
            <a:ext cx="1002051" cy="978904"/>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8" name="Shape 298"/>
        <p:cNvGrpSpPr/>
        <p:nvPr/>
      </p:nvGrpSpPr>
      <p:grpSpPr>
        <a:xfrm>
          <a:off x="0" y="0"/>
          <a:ext cx="0" cy="0"/>
          <a:chOff x="0" y="0"/>
          <a:chExt cx="0" cy="0"/>
        </a:xfrm>
      </p:grpSpPr>
      <p:sp>
        <p:nvSpPr>
          <p:cNvPr id="299" name="Google Shape;299;p22"/>
          <p:cNvSpPr/>
          <p:nvPr/>
        </p:nvSpPr>
        <p:spPr>
          <a:xfrm rot="-6596014">
            <a:off x="-1794404" y="2134400"/>
            <a:ext cx="1037455" cy="1037455"/>
          </a:xfrm>
          <a:prstGeom prst="ellipse">
            <a:avLst/>
          </a:pr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 name="Google Shape;300;p22"/>
          <p:cNvSpPr/>
          <p:nvPr/>
        </p:nvSpPr>
        <p:spPr>
          <a:xfrm rot="-6599135">
            <a:off x="-849191" y="1450070"/>
            <a:ext cx="592480" cy="592480"/>
          </a:xfrm>
          <a:prstGeom prst="ellipse">
            <a:avLst/>
          </a:prstGeom>
          <a:solidFill>
            <a:srgbClr val="1155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 name="Google Shape;301;p22"/>
          <p:cNvSpPr/>
          <p:nvPr/>
        </p:nvSpPr>
        <p:spPr>
          <a:xfrm>
            <a:off x="2590350" y="4575400"/>
            <a:ext cx="1146900" cy="1173600"/>
          </a:xfrm>
          <a:prstGeom prst="ellipse">
            <a:avLst/>
          </a:prstGeom>
          <a:solidFill>
            <a:srgbClr val="073763"/>
          </a:solidFill>
          <a:ln>
            <a:noFill/>
          </a:ln>
          <a:effectLst>
            <a:outerShdw blurRad="228600" rotWithShape="0" algn="tl" dir="5400000" dist="50800">
              <a:srgbClr val="000000">
                <a:alpha val="549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b="1" sz="3200"/>
          </a:p>
        </p:txBody>
      </p:sp>
      <p:sp>
        <p:nvSpPr>
          <p:cNvPr id="302" name="Google Shape;302;p22"/>
          <p:cNvSpPr/>
          <p:nvPr/>
        </p:nvSpPr>
        <p:spPr>
          <a:xfrm>
            <a:off x="6467050" y="-306825"/>
            <a:ext cx="1914900" cy="1914900"/>
          </a:xfrm>
          <a:prstGeom prst="donut">
            <a:avLst>
              <a:gd fmla="val 25000" name="adj"/>
            </a:avLst>
          </a:prstGeom>
          <a:solidFill>
            <a:srgbClr val="1C4587"/>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03" name="Google Shape;303;p22"/>
          <p:cNvPicPr preferRelativeResize="0"/>
          <p:nvPr/>
        </p:nvPicPr>
        <p:blipFill rotWithShape="1">
          <a:blip r:embed="rId3">
            <a:alphaModFix/>
          </a:blip>
          <a:srcRect b="0" l="0" r="24282" t="0"/>
          <a:stretch/>
        </p:blipFill>
        <p:spPr>
          <a:xfrm flipH="1" rot="3133154">
            <a:off x="3429122" y="4397155"/>
            <a:ext cx="870083" cy="499191"/>
          </a:xfrm>
          <a:prstGeom prst="rect">
            <a:avLst/>
          </a:prstGeom>
          <a:noFill/>
          <a:ln>
            <a:noFill/>
          </a:ln>
        </p:spPr>
      </p:pic>
      <p:sp>
        <p:nvSpPr>
          <p:cNvPr id="304" name="Google Shape;304;p22"/>
          <p:cNvSpPr txBox="1"/>
          <p:nvPr/>
        </p:nvSpPr>
        <p:spPr>
          <a:xfrm rot="279706">
            <a:off x="-225621" y="1956358"/>
            <a:ext cx="686571" cy="1092841"/>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5900">
                <a:solidFill>
                  <a:srgbClr val="CC0000"/>
                </a:solidFill>
              </a:rPr>
              <a:t>?</a:t>
            </a:r>
            <a:endParaRPr sz="5900">
              <a:solidFill>
                <a:srgbClr val="CC0000"/>
              </a:solidFill>
            </a:endParaRPr>
          </a:p>
        </p:txBody>
      </p:sp>
      <p:pic>
        <p:nvPicPr>
          <p:cNvPr id="305" name="Google Shape;305;p22"/>
          <p:cNvPicPr preferRelativeResize="0"/>
          <p:nvPr/>
        </p:nvPicPr>
        <p:blipFill>
          <a:blip r:embed="rId4">
            <a:alphaModFix/>
          </a:blip>
          <a:stretch>
            <a:fillRect/>
          </a:stretch>
        </p:blipFill>
        <p:spPr>
          <a:xfrm>
            <a:off x="-558600" y="3824869"/>
            <a:ext cx="1146750" cy="1173581"/>
          </a:xfrm>
          <a:prstGeom prst="rect">
            <a:avLst/>
          </a:prstGeom>
          <a:noFill/>
          <a:ln>
            <a:noFill/>
          </a:ln>
        </p:spPr>
      </p:pic>
      <p:sp>
        <p:nvSpPr>
          <p:cNvPr id="306" name="Google Shape;306;p22"/>
          <p:cNvSpPr txBox="1"/>
          <p:nvPr/>
        </p:nvSpPr>
        <p:spPr>
          <a:xfrm flipH="1" rot="-1876488">
            <a:off x="679126" y="3449555"/>
            <a:ext cx="379086" cy="1108089"/>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6000">
                <a:solidFill>
                  <a:srgbClr val="073763"/>
                </a:solidFill>
              </a:rPr>
              <a:t>!</a:t>
            </a:r>
            <a:endParaRPr sz="6000">
              <a:solidFill>
                <a:srgbClr val="073763"/>
              </a:solidFill>
            </a:endParaRPr>
          </a:p>
        </p:txBody>
      </p:sp>
      <p:sp>
        <p:nvSpPr>
          <p:cNvPr id="307" name="Google Shape;307;p22"/>
          <p:cNvSpPr/>
          <p:nvPr/>
        </p:nvSpPr>
        <p:spPr>
          <a:xfrm rot="-6598506">
            <a:off x="-122541" y="-54993"/>
            <a:ext cx="367083" cy="365187"/>
          </a:xfrm>
          <a:prstGeom prst="ellipse">
            <a:avLst/>
          </a:prstGeom>
          <a:solidFill>
            <a:srgbClr val="99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 name="Google Shape;308;p22"/>
          <p:cNvSpPr/>
          <p:nvPr/>
        </p:nvSpPr>
        <p:spPr>
          <a:xfrm rot="-6598254">
            <a:off x="356866" y="1585673"/>
            <a:ext cx="481345" cy="468248"/>
          </a:xfrm>
          <a:prstGeom prst="ellipse">
            <a:avLst/>
          </a:prstGeom>
          <a:solidFill>
            <a:srgbClr val="CC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 name="Google Shape;309;p22"/>
          <p:cNvSpPr txBox="1"/>
          <p:nvPr/>
        </p:nvSpPr>
        <p:spPr>
          <a:xfrm rot="994192">
            <a:off x="8119919" y="3372850"/>
            <a:ext cx="521768" cy="923366"/>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4800">
                <a:solidFill>
                  <a:srgbClr val="073763"/>
                </a:solidFill>
              </a:rPr>
              <a:t>!</a:t>
            </a:r>
            <a:endParaRPr/>
          </a:p>
        </p:txBody>
      </p:sp>
      <p:sp>
        <p:nvSpPr>
          <p:cNvPr id="310" name="Google Shape;310;p22"/>
          <p:cNvSpPr/>
          <p:nvPr/>
        </p:nvSpPr>
        <p:spPr>
          <a:xfrm rot="-6598088">
            <a:off x="8801698" y="189423"/>
            <a:ext cx="294292" cy="263356"/>
          </a:xfrm>
          <a:prstGeom prst="ellipse">
            <a:avLst/>
          </a:prstGeom>
          <a:solidFill>
            <a:srgbClr val="0737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11" name="Google Shape;311;p22"/>
          <p:cNvPicPr preferRelativeResize="0"/>
          <p:nvPr/>
        </p:nvPicPr>
        <p:blipFill rotWithShape="1">
          <a:blip r:embed="rId3">
            <a:alphaModFix/>
          </a:blip>
          <a:srcRect b="0" l="0" r="5829" t="0"/>
          <a:stretch/>
        </p:blipFill>
        <p:spPr>
          <a:xfrm rot="6622432">
            <a:off x="8088497" y="920800"/>
            <a:ext cx="991906" cy="457575"/>
          </a:xfrm>
          <a:prstGeom prst="rect">
            <a:avLst/>
          </a:prstGeom>
          <a:noFill/>
          <a:ln>
            <a:noFill/>
          </a:ln>
        </p:spPr>
      </p:pic>
      <p:sp>
        <p:nvSpPr>
          <p:cNvPr id="312" name="Google Shape;312;p22"/>
          <p:cNvSpPr/>
          <p:nvPr/>
        </p:nvSpPr>
        <p:spPr>
          <a:xfrm rot="-6597214">
            <a:off x="1365520" y="4749681"/>
            <a:ext cx="447461" cy="468632"/>
          </a:xfrm>
          <a:prstGeom prst="ellipse">
            <a:avLst/>
          </a:prstGeom>
          <a:solidFill>
            <a:srgbClr val="CC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13" name="Google Shape;313;p22"/>
          <p:cNvPicPr preferRelativeResize="0"/>
          <p:nvPr/>
        </p:nvPicPr>
        <p:blipFill>
          <a:blip r:embed="rId5">
            <a:alphaModFix/>
          </a:blip>
          <a:stretch>
            <a:fillRect/>
          </a:stretch>
        </p:blipFill>
        <p:spPr>
          <a:xfrm rot="1302271">
            <a:off x="3754175" y="-344152"/>
            <a:ext cx="631400" cy="675475"/>
          </a:xfrm>
          <a:prstGeom prst="rect">
            <a:avLst/>
          </a:prstGeom>
          <a:noFill/>
          <a:ln>
            <a:noFill/>
          </a:ln>
        </p:spPr>
      </p:pic>
      <p:sp>
        <p:nvSpPr>
          <p:cNvPr id="314" name="Google Shape;314;p22"/>
          <p:cNvSpPr txBox="1"/>
          <p:nvPr/>
        </p:nvSpPr>
        <p:spPr>
          <a:xfrm rot="3886993">
            <a:off x="2317913" y="-459"/>
            <a:ext cx="701336" cy="1108217"/>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6000">
                <a:solidFill>
                  <a:srgbClr val="CC0000"/>
                </a:solidFill>
              </a:rPr>
              <a:t>!</a:t>
            </a:r>
            <a:endParaRPr sz="2600">
              <a:solidFill>
                <a:srgbClr val="CC0000"/>
              </a:solidFill>
            </a:endParaRPr>
          </a:p>
        </p:txBody>
      </p:sp>
      <p:pic>
        <p:nvPicPr>
          <p:cNvPr id="315" name="Google Shape;315;p22"/>
          <p:cNvPicPr preferRelativeResize="0"/>
          <p:nvPr/>
        </p:nvPicPr>
        <p:blipFill rotWithShape="1">
          <a:blip r:embed="rId6">
            <a:alphaModFix/>
          </a:blip>
          <a:srcRect b="8590" l="5197" r="4091" t="10971"/>
          <a:stretch/>
        </p:blipFill>
        <p:spPr>
          <a:xfrm>
            <a:off x="295300" y="189275"/>
            <a:ext cx="1146750" cy="922706"/>
          </a:xfrm>
          <a:prstGeom prst="rect">
            <a:avLst/>
          </a:prstGeom>
          <a:noFill/>
          <a:ln>
            <a:noFill/>
          </a:ln>
        </p:spPr>
      </p:pic>
      <p:pic>
        <p:nvPicPr>
          <p:cNvPr id="316" name="Google Shape;316;p22"/>
          <p:cNvPicPr preferRelativeResize="0"/>
          <p:nvPr/>
        </p:nvPicPr>
        <p:blipFill rotWithShape="1">
          <a:blip r:embed="rId6">
            <a:alphaModFix/>
          </a:blip>
          <a:srcRect b="8590" l="5197" r="4091" t="10971"/>
          <a:stretch/>
        </p:blipFill>
        <p:spPr>
          <a:xfrm>
            <a:off x="5532100" y="4730244"/>
            <a:ext cx="759000" cy="610705"/>
          </a:xfrm>
          <a:prstGeom prst="rect">
            <a:avLst/>
          </a:prstGeom>
          <a:noFill/>
          <a:ln>
            <a:noFill/>
          </a:ln>
        </p:spPr>
      </p:pic>
      <p:pic>
        <p:nvPicPr>
          <p:cNvPr id="317" name="Google Shape;317;p22"/>
          <p:cNvPicPr preferRelativeResize="0"/>
          <p:nvPr/>
        </p:nvPicPr>
        <p:blipFill rotWithShape="1">
          <a:blip r:embed="rId7">
            <a:alphaModFix/>
          </a:blip>
          <a:srcRect b="0" l="0" r="1671" t="10080"/>
          <a:stretch/>
        </p:blipFill>
        <p:spPr>
          <a:xfrm>
            <a:off x="7930938" y="2536513"/>
            <a:ext cx="899700" cy="675569"/>
          </a:xfrm>
          <a:prstGeom prst="rect">
            <a:avLst/>
          </a:prstGeom>
          <a:noFill/>
          <a:ln>
            <a:noFill/>
          </a:ln>
        </p:spPr>
      </p:pic>
      <p:sp>
        <p:nvSpPr>
          <p:cNvPr id="318" name="Google Shape;318;p22"/>
          <p:cNvSpPr txBox="1"/>
          <p:nvPr/>
        </p:nvSpPr>
        <p:spPr>
          <a:xfrm>
            <a:off x="726412" y="2421825"/>
            <a:ext cx="6981900" cy="1048200"/>
          </a:xfrm>
          <a:prstGeom prst="rect">
            <a:avLst/>
          </a:prstGeom>
          <a:noFill/>
          <a:ln>
            <a:noFill/>
          </a:ln>
        </p:spPr>
        <p:txBody>
          <a:bodyPr anchorCtr="0" anchor="t" bIns="91425" lIns="91425" spcFirstLastPara="1" rIns="91425" wrap="square" tIns="91425">
            <a:spAutoFit/>
          </a:bodyPr>
          <a:lstStyle/>
          <a:p>
            <a:pPr indent="-336550" lvl="0" marL="457200" rtl="0" algn="l">
              <a:lnSpc>
                <a:spcPct val="115000"/>
              </a:lnSpc>
              <a:spcBef>
                <a:spcPts val="0"/>
              </a:spcBef>
              <a:spcAft>
                <a:spcPts val="0"/>
              </a:spcAft>
              <a:buClr>
                <a:schemeClr val="dk1"/>
              </a:buClr>
              <a:buSzPts val="1700"/>
              <a:buChar char="❖"/>
            </a:pPr>
            <a:r>
              <a:rPr lang="en-GB" sz="1700">
                <a:solidFill>
                  <a:schemeClr val="dk1"/>
                </a:solidFill>
              </a:rPr>
              <a:t>In this type of the research, you make use of wide variety of research methods for exploring more than one variable. </a:t>
            </a:r>
            <a:endParaRPr sz="1700">
              <a:solidFill>
                <a:schemeClr val="dk1"/>
              </a:solidFill>
            </a:endParaRPr>
          </a:p>
          <a:p>
            <a:pPr indent="-336550" lvl="0" marL="457200" rtl="0" algn="l">
              <a:lnSpc>
                <a:spcPct val="115000"/>
              </a:lnSpc>
              <a:spcBef>
                <a:spcPts val="0"/>
              </a:spcBef>
              <a:spcAft>
                <a:spcPts val="0"/>
              </a:spcAft>
              <a:buClr>
                <a:schemeClr val="dk1"/>
              </a:buClr>
              <a:buSzPts val="1700"/>
              <a:buChar char="❖"/>
            </a:pPr>
            <a:r>
              <a:rPr lang="en-GB" sz="1700">
                <a:solidFill>
                  <a:schemeClr val="dk1"/>
                </a:solidFill>
              </a:rPr>
              <a:t>It helps in describing characteristics, average and trends. </a:t>
            </a:r>
            <a:endParaRPr sz="1700">
              <a:solidFill>
                <a:schemeClr val="dk1"/>
              </a:solidFill>
            </a:endParaRPr>
          </a:p>
        </p:txBody>
      </p:sp>
      <p:sp>
        <p:nvSpPr>
          <p:cNvPr id="319" name="Google Shape;319;p22"/>
          <p:cNvSpPr/>
          <p:nvPr/>
        </p:nvSpPr>
        <p:spPr>
          <a:xfrm rot="-6598088">
            <a:off x="2359748" y="1051673"/>
            <a:ext cx="294292" cy="263356"/>
          </a:xfrm>
          <a:prstGeom prst="ellipse">
            <a:avLst/>
          </a:prstGeom>
          <a:solidFill>
            <a:srgbClr val="0737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20" name="Google Shape;320;p22"/>
          <p:cNvPicPr preferRelativeResize="0"/>
          <p:nvPr/>
        </p:nvPicPr>
        <p:blipFill rotWithShape="1">
          <a:blip r:embed="rId3">
            <a:alphaModFix/>
          </a:blip>
          <a:srcRect b="0" l="0" r="24282" t="0"/>
          <a:stretch/>
        </p:blipFill>
        <p:spPr>
          <a:xfrm flipH="1" rot="-5742319">
            <a:off x="5762422" y="502705"/>
            <a:ext cx="870083" cy="499192"/>
          </a:xfrm>
          <a:prstGeom prst="rect">
            <a:avLst/>
          </a:prstGeom>
          <a:noFill/>
          <a:ln>
            <a:noFill/>
          </a:ln>
        </p:spPr>
      </p:pic>
      <p:sp>
        <p:nvSpPr>
          <p:cNvPr id="321" name="Google Shape;321;p22"/>
          <p:cNvSpPr txBox="1"/>
          <p:nvPr/>
        </p:nvSpPr>
        <p:spPr>
          <a:xfrm>
            <a:off x="1251462" y="664550"/>
            <a:ext cx="5225400" cy="1077300"/>
          </a:xfrm>
          <a:prstGeom prst="rect">
            <a:avLst/>
          </a:prstGeom>
          <a:solidFill>
            <a:srgbClr val="CC0000"/>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GB" sz="2900">
                <a:solidFill>
                  <a:srgbClr val="FFFFFF"/>
                </a:solidFill>
              </a:rPr>
              <a:t>Descriptive Research Design </a:t>
            </a:r>
            <a:endParaRPr sz="100">
              <a:solidFill>
                <a:srgbClr val="FFFFFF"/>
              </a:solidFill>
            </a:endParaRPr>
          </a:p>
        </p:txBody>
      </p:sp>
      <p:pic>
        <p:nvPicPr>
          <p:cNvPr id="322" name="Google Shape;322;p22"/>
          <p:cNvPicPr preferRelativeResize="0"/>
          <p:nvPr/>
        </p:nvPicPr>
        <p:blipFill>
          <a:blip r:embed="rId4">
            <a:alphaModFix/>
          </a:blip>
          <a:stretch>
            <a:fillRect/>
          </a:stretch>
        </p:blipFill>
        <p:spPr>
          <a:xfrm rot="2236205">
            <a:off x="6485575" y="4167794"/>
            <a:ext cx="936000" cy="957906"/>
          </a:xfrm>
          <a:prstGeom prst="rect">
            <a:avLst/>
          </a:prstGeom>
          <a:noFill/>
          <a:ln>
            <a:noFill/>
          </a:ln>
        </p:spPr>
      </p:pic>
      <p:pic>
        <p:nvPicPr>
          <p:cNvPr id="323" name="Google Shape;323;p22"/>
          <p:cNvPicPr preferRelativeResize="0"/>
          <p:nvPr/>
        </p:nvPicPr>
        <p:blipFill>
          <a:blip r:embed="rId8">
            <a:alphaModFix/>
          </a:blip>
          <a:stretch>
            <a:fillRect/>
          </a:stretch>
        </p:blipFill>
        <p:spPr>
          <a:xfrm>
            <a:off x="7999050" y="3985645"/>
            <a:ext cx="1002051" cy="978904"/>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7" name="Shape 327"/>
        <p:cNvGrpSpPr/>
        <p:nvPr/>
      </p:nvGrpSpPr>
      <p:grpSpPr>
        <a:xfrm>
          <a:off x="0" y="0"/>
          <a:ext cx="0" cy="0"/>
          <a:chOff x="0" y="0"/>
          <a:chExt cx="0" cy="0"/>
        </a:xfrm>
      </p:grpSpPr>
      <p:sp>
        <p:nvSpPr>
          <p:cNvPr id="328" name="Google Shape;328;p23"/>
          <p:cNvSpPr/>
          <p:nvPr/>
        </p:nvSpPr>
        <p:spPr>
          <a:xfrm rot="-6596014">
            <a:off x="-1794404" y="2134400"/>
            <a:ext cx="1037455" cy="1037455"/>
          </a:xfrm>
          <a:prstGeom prst="ellipse">
            <a:avLst/>
          </a:pr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 name="Google Shape;329;p23"/>
          <p:cNvSpPr/>
          <p:nvPr/>
        </p:nvSpPr>
        <p:spPr>
          <a:xfrm rot="-6599135">
            <a:off x="-849191" y="1450070"/>
            <a:ext cx="592480" cy="592480"/>
          </a:xfrm>
          <a:prstGeom prst="ellipse">
            <a:avLst/>
          </a:prstGeom>
          <a:solidFill>
            <a:srgbClr val="1155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 name="Google Shape;330;p23"/>
          <p:cNvSpPr/>
          <p:nvPr/>
        </p:nvSpPr>
        <p:spPr>
          <a:xfrm>
            <a:off x="2590350" y="4575400"/>
            <a:ext cx="1146900" cy="1173600"/>
          </a:xfrm>
          <a:prstGeom prst="ellipse">
            <a:avLst/>
          </a:prstGeom>
          <a:solidFill>
            <a:srgbClr val="073763"/>
          </a:solidFill>
          <a:ln>
            <a:noFill/>
          </a:ln>
          <a:effectLst>
            <a:outerShdw blurRad="228600" rotWithShape="0" algn="tl" dir="5400000" dist="50800">
              <a:srgbClr val="000000">
                <a:alpha val="549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b="1" sz="3200"/>
          </a:p>
        </p:txBody>
      </p:sp>
      <p:sp>
        <p:nvSpPr>
          <p:cNvPr id="331" name="Google Shape;331;p23"/>
          <p:cNvSpPr/>
          <p:nvPr/>
        </p:nvSpPr>
        <p:spPr>
          <a:xfrm>
            <a:off x="6467050" y="-306825"/>
            <a:ext cx="1914900" cy="1914900"/>
          </a:xfrm>
          <a:prstGeom prst="donut">
            <a:avLst>
              <a:gd fmla="val 25000" name="adj"/>
            </a:avLst>
          </a:prstGeom>
          <a:solidFill>
            <a:srgbClr val="1C4587"/>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32" name="Google Shape;332;p23"/>
          <p:cNvPicPr preferRelativeResize="0"/>
          <p:nvPr/>
        </p:nvPicPr>
        <p:blipFill rotWithShape="1">
          <a:blip r:embed="rId3">
            <a:alphaModFix/>
          </a:blip>
          <a:srcRect b="0" l="0" r="24282" t="0"/>
          <a:stretch/>
        </p:blipFill>
        <p:spPr>
          <a:xfrm flipH="1" rot="3133154">
            <a:off x="3429122" y="4397155"/>
            <a:ext cx="870083" cy="499191"/>
          </a:xfrm>
          <a:prstGeom prst="rect">
            <a:avLst/>
          </a:prstGeom>
          <a:noFill/>
          <a:ln>
            <a:noFill/>
          </a:ln>
        </p:spPr>
      </p:pic>
      <p:sp>
        <p:nvSpPr>
          <p:cNvPr id="333" name="Google Shape;333;p23"/>
          <p:cNvSpPr txBox="1"/>
          <p:nvPr/>
        </p:nvSpPr>
        <p:spPr>
          <a:xfrm rot="279706">
            <a:off x="-225621" y="1956358"/>
            <a:ext cx="686571" cy="1092841"/>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5900">
                <a:solidFill>
                  <a:srgbClr val="CC0000"/>
                </a:solidFill>
              </a:rPr>
              <a:t>?</a:t>
            </a:r>
            <a:endParaRPr sz="5900">
              <a:solidFill>
                <a:srgbClr val="CC0000"/>
              </a:solidFill>
            </a:endParaRPr>
          </a:p>
        </p:txBody>
      </p:sp>
      <p:pic>
        <p:nvPicPr>
          <p:cNvPr id="334" name="Google Shape;334;p23"/>
          <p:cNvPicPr preferRelativeResize="0"/>
          <p:nvPr/>
        </p:nvPicPr>
        <p:blipFill>
          <a:blip r:embed="rId4">
            <a:alphaModFix/>
          </a:blip>
          <a:stretch>
            <a:fillRect/>
          </a:stretch>
        </p:blipFill>
        <p:spPr>
          <a:xfrm>
            <a:off x="-558600" y="3824869"/>
            <a:ext cx="1146750" cy="1173581"/>
          </a:xfrm>
          <a:prstGeom prst="rect">
            <a:avLst/>
          </a:prstGeom>
          <a:noFill/>
          <a:ln>
            <a:noFill/>
          </a:ln>
        </p:spPr>
      </p:pic>
      <p:sp>
        <p:nvSpPr>
          <p:cNvPr id="335" name="Google Shape;335;p23"/>
          <p:cNvSpPr txBox="1"/>
          <p:nvPr/>
        </p:nvSpPr>
        <p:spPr>
          <a:xfrm flipH="1" rot="-1876488">
            <a:off x="679126" y="3449555"/>
            <a:ext cx="379086" cy="1108089"/>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6000">
                <a:solidFill>
                  <a:srgbClr val="073763"/>
                </a:solidFill>
              </a:rPr>
              <a:t>!</a:t>
            </a:r>
            <a:endParaRPr sz="6000">
              <a:solidFill>
                <a:srgbClr val="073763"/>
              </a:solidFill>
            </a:endParaRPr>
          </a:p>
        </p:txBody>
      </p:sp>
      <p:sp>
        <p:nvSpPr>
          <p:cNvPr id="336" name="Google Shape;336;p23"/>
          <p:cNvSpPr/>
          <p:nvPr/>
        </p:nvSpPr>
        <p:spPr>
          <a:xfrm rot="-6598506">
            <a:off x="-122541" y="-54993"/>
            <a:ext cx="367083" cy="365187"/>
          </a:xfrm>
          <a:prstGeom prst="ellipse">
            <a:avLst/>
          </a:prstGeom>
          <a:solidFill>
            <a:srgbClr val="99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 name="Google Shape;337;p23"/>
          <p:cNvSpPr/>
          <p:nvPr/>
        </p:nvSpPr>
        <p:spPr>
          <a:xfrm rot="-6598254">
            <a:off x="356866" y="1585673"/>
            <a:ext cx="481345" cy="468248"/>
          </a:xfrm>
          <a:prstGeom prst="ellipse">
            <a:avLst/>
          </a:prstGeom>
          <a:solidFill>
            <a:srgbClr val="CC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 name="Google Shape;338;p23"/>
          <p:cNvSpPr txBox="1"/>
          <p:nvPr/>
        </p:nvSpPr>
        <p:spPr>
          <a:xfrm rot="994192">
            <a:off x="8119919" y="3372850"/>
            <a:ext cx="521768" cy="923366"/>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4800">
                <a:solidFill>
                  <a:srgbClr val="073763"/>
                </a:solidFill>
              </a:rPr>
              <a:t>!</a:t>
            </a:r>
            <a:endParaRPr/>
          </a:p>
        </p:txBody>
      </p:sp>
      <p:sp>
        <p:nvSpPr>
          <p:cNvPr id="339" name="Google Shape;339;p23"/>
          <p:cNvSpPr/>
          <p:nvPr/>
        </p:nvSpPr>
        <p:spPr>
          <a:xfrm rot="-6598088">
            <a:off x="8801698" y="189423"/>
            <a:ext cx="294292" cy="263356"/>
          </a:xfrm>
          <a:prstGeom prst="ellipse">
            <a:avLst/>
          </a:prstGeom>
          <a:solidFill>
            <a:srgbClr val="0737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40" name="Google Shape;340;p23"/>
          <p:cNvPicPr preferRelativeResize="0"/>
          <p:nvPr/>
        </p:nvPicPr>
        <p:blipFill rotWithShape="1">
          <a:blip r:embed="rId3">
            <a:alphaModFix/>
          </a:blip>
          <a:srcRect b="0" l="0" r="5829" t="0"/>
          <a:stretch/>
        </p:blipFill>
        <p:spPr>
          <a:xfrm rot="6622432">
            <a:off x="8088497" y="920800"/>
            <a:ext cx="991906" cy="457575"/>
          </a:xfrm>
          <a:prstGeom prst="rect">
            <a:avLst/>
          </a:prstGeom>
          <a:noFill/>
          <a:ln>
            <a:noFill/>
          </a:ln>
        </p:spPr>
      </p:pic>
      <p:sp>
        <p:nvSpPr>
          <p:cNvPr id="341" name="Google Shape;341;p23"/>
          <p:cNvSpPr/>
          <p:nvPr/>
        </p:nvSpPr>
        <p:spPr>
          <a:xfrm rot="-6597214">
            <a:off x="1365520" y="4749681"/>
            <a:ext cx="447461" cy="468632"/>
          </a:xfrm>
          <a:prstGeom prst="ellipse">
            <a:avLst/>
          </a:prstGeom>
          <a:solidFill>
            <a:srgbClr val="CC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42" name="Google Shape;342;p23"/>
          <p:cNvPicPr preferRelativeResize="0"/>
          <p:nvPr/>
        </p:nvPicPr>
        <p:blipFill>
          <a:blip r:embed="rId5">
            <a:alphaModFix/>
          </a:blip>
          <a:stretch>
            <a:fillRect/>
          </a:stretch>
        </p:blipFill>
        <p:spPr>
          <a:xfrm rot="1302271">
            <a:off x="3754175" y="-344152"/>
            <a:ext cx="631400" cy="675475"/>
          </a:xfrm>
          <a:prstGeom prst="rect">
            <a:avLst/>
          </a:prstGeom>
          <a:noFill/>
          <a:ln>
            <a:noFill/>
          </a:ln>
        </p:spPr>
      </p:pic>
      <p:sp>
        <p:nvSpPr>
          <p:cNvPr id="343" name="Google Shape;343;p23"/>
          <p:cNvSpPr txBox="1"/>
          <p:nvPr/>
        </p:nvSpPr>
        <p:spPr>
          <a:xfrm rot="3886993">
            <a:off x="2317913" y="-459"/>
            <a:ext cx="701336" cy="1108217"/>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6000">
                <a:solidFill>
                  <a:srgbClr val="CC0000"/>
                </a:solidFill>
              </a:rPr>
              <a:t>!</a:t>
            </a:r>
            <a:endParaRPr sz="2600">
              <a:solidFill>
                <a:srgbClr val="CC0000"/>
              </a:solidFill>
            </a:endParaRPr>
          </a:p>
        </p:txBody>
      </p:sp>
      <p:pic>
        <p:nvPicPr>
          <p:cNvPr id="344" name="Google Shape;344;p23"/>
          <p:cNvPicPr preferRelativeResize="0"/>
          <p:nvPr/>
        </p:nvPicPr>
        <p:blipFill rotWithShape="1">
          <a:blip r:embed="rId6">
            <a:alphaModFix/>
          </a:blip>
          <a:srcRect b="8590" l="5197" r="4091" t="10971"/>
          <a:stretch/>
        </p:blipFill>
        <p:spPr>
          <a:xfrm>
            <a:off x="295300" y="189275"/>
            <a:ext cx="1146750" cy="922706"/>
          </a:xfrm>
          <a:prstGeom prst="rect">
            <a:avLst/>
          </a:prstGeom>
          <a:noFill/>
          <a:ln>
            <a:noFill/>
          </a:ln>
        </p:spPr>
      </p:pic>
      <p:pic>
        <p:nvPicPr>
          <p:cNvPr id="345" name="Google Shape;345;p23"/>
          <p:cNvPicPr preferRelativeResize="0"/>
          <p:nvPr/>
        </p:nvPicPr>
        <p:blipFill rotWithShape="1">
          <a:blip r:embed="rId6">
            <a:alphaModFix/>
          </a:blip>
          <a:srcRect b="8590" l="5197" r="4091" t="10971"/>
          <a:stretch/>
        </p:blipFill>
        <p:spPr>
          <a:xfrm>
            <a:off x="5532100" y="4730244"/>
            <a:ext cx="759000" cy="610705"/>
          </a:xfrm>
          <a:prstGeom prst="rect">
            <a:avLst/>
          </a:prstGeom>
          <a:noFill/>
          <a:ln>
            <a:noFill/>
          </a:ln>
        </p:spPr>
      </p:pic>
      <p:pic>
        <p:nvPicPr>
          <p:cNvPr id="346" name="Google Shape;346;p23"/>
          <p:cNvPicPr preferRelativeResize="0"/>
          <p:nvPr/>
        </p:nvPicPr>
        <p:blipFill rotWithShape="1">
          <a:blip r:embed="rId7">
            <a:alphaModFix/>
          </a:blip>
          <a:srcRect b="0" l="0" r="1671" t="10080"/>
          <a:stretch/>
        </p:blipFill>
        <p:spPr>
          <a:xfrm>
            <a:off x="7930938" y="2536513"/>
            <a:ext cx="899700" cy="675569"/>
          </a:xfrm>
          <a:prstGeom prst="rect">
            <a:avLst/>
          </a:prstGeom>
          <a:noFill/>
          <a:ln>
            <a:noFill/>
          </a:ln>
        </p:spPr>
      </p:pic>
      <p:sp>
        <p:nvSpPr>
          <p:cNvPr id="347" name="Google Shape;347;p23"/>
          <p:cNvSpPr txBox="1"/>
          <p:nvPr/>
        </p:nvSpPr>
        <p:spPr>
          <a:xfrm>
            <a:off x="707175" y="1931100"/>
            <a:ext cx="6725400" cy="2552700"/>
          </a:xfrm>
          <a:prstGeom prst="rect">
            <a:avLst/>
          </a:prstGeom>
          <a:noFill/>
          <a:ln>
            <a:noFill/>
          </a:ln>
        </p:spPr>
        <p:txBody>
          <a:bodyPr anchorCtr="0" anchor="t" bIns="91425" lIns="91425" spcFirstLastPara="1" rIns="91425" wrap="square" tIns="91425">
            <a:spAutoFit/>
          </a:bodyPr>
          <a:lstStyle/>
          <a:p>
            <a:pPr indent="-336550" lvl="0" marL="457200" rtl="0" algn="l">
              <a:lnSpc>
                <a:spcPct val="115000"/>
              </a:lnSpc>
              <a:spcBef>
                <a:spcPts val="0"/>
              </a:spcBef>
              <a:spcAft>
                <a:spcPts val="0"/>
              </a:spcAft>
              <a:buClr>
                <a:schemeClr val="dk1"/>
              </a:buClr>
              <a:buSzPts val="1700"/>
              <a:buChar char="❖"/>
            </a:pPr>
            <a:r>
              <a:rPr lang="en-GB" sz="1700">
                <a:solidFill>
                  <a:schemeClr val="dk1"/>
                </a:solidFill>
              </a:rPr>
              <a:t>Next, in this kind of the research design, the researcher does not have any control over the variables for which they are unable to manipulate the variables but they only observe and measures them. </a:t>
            </a:r>
            <a:endParaRPr sz="1700">
              <a:solidFill>
                <a:schemeClr val="dk1"/>
              </a:solidFill>
            </a:endParaRPr>
          </a:p>
          <a:p>
            <a:pPr indent="-336550" lvl="0" marL="457200" rtl="0" algn="l">
              <a:lnSpc>
                <a:spcPct val="115000"/>
              </a:lnSpc>
              <a:spcBef>
                <a:spcPts val="0"/>
              </a:spcBef>
              <a:spcAft>
                <a:spcPts val="0"/>
              </a:spcAft>
              <a:buClr>
                <a:schemeClr val="dk1"/>
              </a:buClr>
              <a:buSzPts val="1700"/>
              <a:buChar char="❖"/>
            </a:pPr>
            <a:r>
              <a:rPr lang="en-GB" sz="1700">
                <a:solidFill>
                  <a:schemeClr val="dk1"/>
                </a:solidFill>
              </a:rPr>
              <a:t>It tends to analyse casual relationships that are carried out in controlled environment.  </a:t>
            </a:r>
            <a:endParaRPr sz="1700">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sz="1700">
              <a:solidFill>
                <a:schemeClr val="dk1"/>
              </a:solidFill>
            </a:endParaRPr>
          </a:p>
          <a:p>
            <a:pPr indent="0" lvl="0" marL="0" rtl="0" algn="l">
              <a:lnSpc>
                <a:spcPct val="115000"/>
              </a:lnSpc>
              <a:spcBef>
                <a:spcPts val="0"/>
              </a:spcBef>
              <a:spcAft>
                <a:spcPts val="0"/>
              </a:spcAft>
              <a:buNone/>
            </a:pPr>
            <a:r>
              <a:t/>
            </a:r>
            <a:endParaRPr sz="1700">
              <a:solidFill>
                <a:schemeClr val="dk1"/>
              </a:solidFill>
            </a:endParaRPr>
          </a:p>
        </p:txBody>
      </p:sp>
      <p:sp>
        <p:nvSpPr>
          <p:cNvPr id="348" name="Google Shape;348;p23"/>
          <p:cNvSpPr/>
          <p:nvPr/>
        </p:nvSpPr>
        <p:spPr>
          <a:xfrm rot="-6598088">
            <a:off x="2359748" y="1051673"/>
            <a:ext cx="294292" cy="263356"/>
          </a:xfrm>
          <a:prstGeom prst="ellipse">
            <a:avLst/>
          </a:prstGeom>
          <a:solidFill>
            <a:srgbClr val="0737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49" name="Google Shape;349;p23"/>
          <p:cNvPicPr preferRelativeResize="0"/>
          <p:nvPr/>
        </p:nvPicPr>
        <p:blipFill rotWithShape="1">
          <a:blip r:embed="rId3">
            <a:alphaModFix/>
          </a:blip>
          <a:srcRect b="0" l="0" r="24282" t="0"/>
          <a:stretch/>
        </p:blipFill>
        <p:spPr>
          <a:xfrm flipH="1" rot="-5742319">
            <a:off x="5762422" y="502705"/>
            <a:ext cx="870083" cy="499192"/>
          </a:xfrm>
          <a:prstGeom prst="rect">
            <a:avLst/>
          </a:prstGeom>
          <a:noFill/>
          <a:ln>
            <a:noFill/>
          </a:ln>
        </p:spPr>
      </p:pic>
      <p:sp>
        <p:nvSpPr>
          <p:cNvPr id="350" name="Google Shape;350;p23"/>
          <p:cNvSpPr txBox="1"/>
          <p:nvPr/>
        </p:nvSpPr>
        <p:spPr>
          <a:xfrm>
            <a:off x="1092975" y="762188"/>
            <a:ext cx="5396100" cy="1077300"/>
          </a:xfrm>
          <a:prstGeom prst="rect">
            <a:avLst/>
          </a:prstGeom>
          <a:solidFill>
            <a:srgbClr val="CC0000"/>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GB" sz="2900">
                <a:solidFill>
                  <a:srgbClr val="FFFFFF"/>
                </a:solidFill>
              </a:rPr>
              <a:t>Experimental Research Design </a:t>
            </a:r>
            <a:endParaRPr sz="100">
              <a:solidFill>
                <a:srgbClr val="FFFFFF"/>
              </a:solidFill>
            </a:endParaRPr>
          </a:p>
        </p:txBody>
      </p:sp>
      <p:pic>
        <p:nvPicPr>
          <p:cNvPr id="351" name="Google Shape;351;p23"/>
          <p:cNvPicPr preferRelativeResize="0"/>
          <p:nvPr/>
        </p:nvPicPr>
        <p:blipFill>
          <a:blip r:embed="rId4">
            <a:alphaModFix/>
          </a:blip>
          <a:stretch>
            <a:fillRect/>
          </a:stretch>
        </p:blipFill>
        <p:spPr>
          <a:xfrm rot="2236205">
            <a:off x="6485575" y="4167794"/>
            <a:ext cx="936000" cy="957906"/>
          </a:xfrm>
          <a:prstGeom prst="rect">
            <a:avLst/>
          </a:prstGeom>
          <a:noFill/>
          <a:ln>
            <a:noFill/>
          </a:ln>
        </p:spPr>
      </p:pic>
      <p:pic>
        <p:nvPicPr>
          <p:cNvPr id="352" name="Google Shape;352;p23"/>
          <p:cNvPicPr preferRelativeResize="0"/>
          <p:nvPr/>
        </p:nvPicPr>
        <p:blipFill>
          <a:blip r:embed="rId8">
            <a:alphaModFix/>
          </a:blip>
          <a:stretch>
            <a:fillRect/>
          </a:stretch>
        </p:blipFill>
        <p:spPr>
          <a:xfrm>
            <a:off x="7999050" y="3985645"/>
            <a:ext cx="1002051" cy="978904"/>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6" name="Shape 356"/>
        <p:cNvGrpSpPr/>
        <p:nvPr/>
      </p:nvGrpSpPr>
      <p:grpSpPr>
        <a:xfrm>
          <a:off x="0" y="0"/>
          <a:ext cx="0" cy="0"/>
          <a:chOff x="0" y="0"/>
          <a:chExt cx="0" cy="0"/>
        </a:xfrm>
      </p:grpSpPr>
      <p:sp>
        <p:nvSpPr>
          <p:cNvPr id="357" name="Google Shape;357;p24"/>
          <p:cNvSpPr/>
          <p:nvPr/>
        </p:nvSpPr>
        <p:spPr>
          <a:xfrm rot="-6596014">
            <a:off x="-1794404" y="2134400"/>
            <a:ext cx="1037455" cy="1037455"/>
          </a:xfrm>
          <a:prstGeom prst="ellipse">
            <a:avLst/>
          </a:pr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 name="Google Shape;358;p24"/>
          <p:cNvSpPr/>
          <p:nvPr/>
        </p:nvSpPr>
        <p:spPr>
          <a:xfrm rot="-6599135">
            <a:off x="-849191" y="1450070"/>
            <a:ext cx="592480" cy="592480"/>
          </a:xfrm>
          <a:prstGeom prst="ellipse">
            <a:avLst/>
          </a:prstGeom>
          <a:solidFill>
            <a:srgbClr val="1155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 name="Google Shape;359;p24"/>
          <p:cNvSpPr/>
          <p:nvPr/>
        </p:nvSpPr>
        <p:spPr>
          <a:xfrm>
            <a:off x="2590350" y="4575400"/>
            <a:ext cx="1146900" cy="1173600"/>
          </a:xfrm>
          <a:prstGeom prst="ellipse">
            <a:avLst/>
          </a:prstGeom>
          <a:solidFill>
            <a:srgbClr val="073763"/>
          </a:solidFill>
          <a:ln>
            <a:noFill/>
          </a:ln>
          <a:effectLst>
            <a:outerShdw blurRad="228600" rotWithShape="0" algn="tl" dir="5400000" dist="50800">
              <a:srgbClr val="000000">
                <a:alpha val="549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b="1" sz="3200"/>
          </a:p>
        </p:txBody>
      </p:sp>
      <p:sp>
        <p:nvSpPr>
          <p:cNvPr id="360" name="Google Shape;360;p24"/>
          <p:cNvSpPr/>
          <p:nvPr/>
        </p:nvSpPr>
        <p:spPr>
          <a:xfrm>
            <a:off x="6467050" y="-306825"/>
            <a:ext cx="1914900" cy="1914900"/>
          </a:xfrm>
          <a:prstGeom prst="donut">
            <a:avLst>
              <a:gd fmla="val 25000" name="adj"/>
            </a:avLst>
          </a:prstGeom>
          <a:solidFill>
            <a:srgbClr val="1C4587"/>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61" name="Google Shape;361;p24"/>
          <p:cNvPicPr preferRelativeResize="0"/>
          <p:nvPr/>
        </p:nvPicPr>
        <p:blipFill rotWithShape="1">
          <a:blip r:embed="rId3">
            <a:alphaModFix/>
          </a:blip>
          <a:srcRect b="0" l="0" r="24282" t="0"/>
          <a:stretch/>
        </p:blipFill>
        <p:spPr>
          <a:xfrm flipH="1" rot="3133154">
            <a:off x="3429122" y="4397155"/>
            <a:ext cx="870083" cy="499191"/>
          </a:xfrm>
          <a:prstGeom prst="rect">
            <a:avLst/>
          </a:prstGeom>
          <a:noFill/>
          <a:ln>
            <a:noFill/>
          </a:ln>
        </p:spPr>
      </p:pic>
      <p:sp>
        <p:nvSpPr>
          <p:cNvPr id="362" name="Google Shape;362;p24"/>
          <p:cNvSpPr txBox="1"/>
          <p:nvPr/>
        </p:nvSpPr>
        <p:spPr>
          <a:xfrm rot="279706">
            <a:off x="-225621" y="1956358"/>
            <a:ext cx="686571" cy="1092841"/>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5900">
                <a:solidFill>
                  <a:srgbClr val="CC0000"/>
                </a:solidFill>
              </a:rPr>
              <a:t>?</a:t>
            </a:r>
            <a:endParaRPr sz="5900">
              <a:solidFill>
                <a:srgbClr val="CC0000"/>
              </a:solidFill>
            </a:endParaRPr>
          </a:p>
        </p:txBody>
      </p:sp>
      <p:pic>
        <p:nvPicPr>
          <p:cNvPr id="363" name="Google Shape;363;p24"/>
          <p:cNvPicPr preferRelativeResize="0"/>
          <p:nvPr/>
        </p:nvPicPr>
        <p:blipFill>
          <a:blip r:embed="rId4">
            <a:alphaModFix/>
          </a:blip>
          <a:stretch>
            <a:fillRect/>
          </a:stretch>
        </p:blipFill>
        <p:spPr>
          <a:xfrm>
            <a:off x="-558600" y="3824869"/>
            <a:ext cx="1146750" cy="1173581"/>
          </a:xfrm>
          <a:prstGeom prst="rect">
            <a:avLst/>
          </a:prstGeom>
          <a:noFill/>
          <a:ln>
            <a:noFill/>
          </a:ln>
        </p:spPr>
      </p:pic>
      <p:sp>
        <p:nvSpPr>
          <p:cNvPr id="364" name="Google Shape;364;p24"/>
          <p:cNvSpPr txBox="1"/>
          <p:nvPr/>
        </p:nvSpPr>
        <p:spPr>
          <a:xfrm flipH="1" rot="-1876488">
            <a:off x="679126" y="3449555"/>
            <a:ext cx="379086" cy="1108089"/>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6000">
                <a:solidFill>
                  <a:srgbClr val="073763"/>
                </a:solidFill>
              </a:rPr>
              <a:t>!</a:t>
            </a:r>
            <a:endParaRPr sz="6000">
              <a:solidFill>
                <a:srgbClr val="073763"/>
              </a:solidFill>
            </a:endParaRPr>
          </a:p>
        </p:txBody>
      </p:sp>
      <p:sp>
        <p:nvSpPr>
          <p:cNvPr id="365" name="Google Shape;365;p24"/>
          <p:cNvSpPr/>
          <p:nvPr/>
        </p:nvSpPr>
        <p:spPr>
          <a:xfrm rot="-6598506">
            <a:off x="-122541" y="-54993"/>
            <a:ext cx="367083" cy="365187"/>
          </a:xfrm>
          <a:prstGeom prst="ellipse">
            <a:avLst/>
          </a:prstGeom>
          <a:solidFill>
            <a:srgbClr val="99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 name="Google Shape;366;p24"/>
          <p:cNvSpPr/>
          <p:nvPr/>
        </p:nvSpPr>
        <p:spPr>
          <a:xfrm rot="-6598254">
            <a:off x="356866" y="1585673"/>
            <a:ext cx="481345" cy="468248"/>
          </a:xfrm>
          <a:prstGeom prst="ellipse">
            <a:avLst/>
          </a:prstGeom>
          <a:solidFill>
            <a:srgbClr val="CC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 name="Google Shape;367;p24"/>
          <p:cNvSpPr txBox="1"/>
          <p:nvPr/>
        </p:nvSpPr>
        <p:spPr>
          <a:xfrm rot="994192">
            <a:off x="8119919" y="3372850"/>
            <a:ext cx="521768" cy="923366"/>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4800">
                <a:solidFill>
                  <a:srgbClr val="073763"/>
                </a:solidFill>
              </a:rPr>
              <a:t>!</a:t>
            </a:r>
            <a:endParaRPr/>
          </a:p>
        </p:txBody>
      </p:sp>
      <p:sp>
        <p:nvSpPr>
          <p:cNvPr id="368" name="Google Shape;368;p24"/>
          <p:cNvSpPr/>
          <p:nvPr/>
        </p:nvSpPr>
        <p:spPr>
          <a:xfrm rot="-6598088">
            <a:off x="8801698" y="189423"/>
            <a:ext cx="294292" cy="263356"/>
          </a:xfrm>
          <a:prstGeom prst="ellipse">
            <a:avLst/>
          </a:prstGeom>
          <a:solidFill>
            <a:srgbClr val="0737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69" name="Google Shape;369;p24"/>
          <p:cNvPicPr preferRelativeResize="0"/>
          <p:nvPr/>
        </p:nvPicPr>
        <p:blipFill rotWithShape="1">
          <a:blip r:embed="rId3">
            <a:alphaModFix/>
          </a:blip>
          <a:srcRect b="0" l="0" r="5829" t="0"/>
          <a:stretch/>
        </p:blipFill>
        <p:spPr>
          <a:xfrm rot="6622432">
            <a:off x="8088497" y="920800"/>
            <a:ext cx="991906" cy="457575"/>
          </a:xfrm>
          <a:prstGeom prst="rect">
            <a:avLst/>
          </a:prstGeom>
          <a:noFill/>
          <a:ln>
            <a:noFill/>
          </a:ln>
        </p:spPr>
      </p:pic>
      <p:sp>
        <p:nvSpPr>
          <p:cNvPr id="370" name="Google Shape;370;p24"/>
          <p:cNvSpPr/>
          <p:nvPr/>
        </p:nvSpPr>
        <p:spPr>
          <a:xfrm rot="-6597214">
            <a:off x="1365520" y="4749681"/>
            <a:ext cx="447461" cy="468632"/>
          </a:xfrm>
          <a:prstGeom prst="ellipse">
            <a:avLst/>
          </a:prstGeom>
          <a:solidFill>
            <a:srgbClr val="CC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71" name="Google Shape;371;p24"/>
          <p:cNvPicPr preferRelativeResize="0"/>
          <p:nvPr/>
        </p:nvPicPr>
        <p:blipFill>
          <a:blip r:embed="rId5">
            <a:alphaModFix/>
          </a:blip>
          <a:stretch>
            <a:fillRect/>
          </a:stretch>
        </p:blipFill>
        <p:spPr>
          <a:xfrm rot="1302271">
            <a:off x="3754175" y="-344152"/>
            <a:ext cx="631400" cy="675475"/>
          </a:xfrm>
          <a:prstGeom prst="rect">
            <a:avLst/>
          </a:prstGeom>
          <a:noFill/>
          <a:ln>
            <a:noFill/>
          </a:ln>
        </p:spPr>
      </p:pic>
      <p:sp>
        <p:nvSpPr>
          <p:cNvPr id="372" name="Google Shape;372;p24"/>
          <p:cNvSpPr txBox="1"/>
          <p:nvPr/>
        </p:nvSpPr>
        <p:spPr>
          <a:xfrm rot="3886993">
            <a:off x="2317913" y="-459"/>
            <a:ext cx="701336" cy="1108217"/>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6000">
                <a:solidFill>
                  <a:srgbClr val="CC0000"/>
                </a:solidFill>
              </a:rPr>
              <a:t>!</a:t>
            </a:r>
            <a:endParaRPr sz="2600">
              <a:solidFill>
                <a:srgbClr val="CC0000"/>
              </a:solidFill>
            </a:endParaRPr>
          </a:p>
        </p:txBody>
      </p:sp>
      <p:pic>
        <p:nvPicPr>
          <p:cNvPr id="373" name="Google Shape;373;p24"/>
          <p:cNvPicPr preferRelativeResize="0"/>
          <p:nvPr/>
        </p:nvPicPr>
        <p:blipFill rotWithShape="1">
          <a:blip r:embed="rId6">
            <a:alphaModFix/>
          </a:blip>
          <a:srcRect b="8590" l="5197" r="4091" t="10971"/>
          <a:stretch/>
        </p:blipFill>
        <p:spPr>
          <a:xfrm>
            <a:off x="295300" y="189275"/>
            <a:ext cx="1146750" cy="922706"/>
          </a:xfrm>
          <a:prstGeom prst="rect">
            <a:avLst/>
          </a:prstGeom>
          <a:noFill/>
          <a:ln>
            <a:noFill/>
          </a:ln>
        </p:spPr>
      </p:pic>
      <p:pic>
        <p:nvPicPr>
          <p:cNvPr id="374" name="Google Shape;374;p24"/>
          <p:cNvPicPr preferRelativeResize="0"/>
          <p:nvPr/>
        </p:nvPicPr>
        <p:blipFill rotWithShape="1">
          <a:blip r:embed="rId6">
            <a:alphaModFix/>
          </a:blip>
          <a:srcRect b="8590" l="5197" r="4091" t="10971"/>
          <a:stretch/>
        </p:blipFill>
        <p:spPr>
          <a:xfrm>
            <a:off x="5532100" y="4730244"/>
            <a:ext cx="759000" cy="610705"/>
          </a:xfrm>
          <a:prstGeom prst="rect">
            <a:avLst/>
          </a:prstGeom>
          <a:noFill/>
          <a:ln>
            <a:noFill/>
          </a:ln>
        </p:spPr>
      </p:pic>
      <p:pic>
        <p:nvPicPr>
          <p:cNvPr id="375" name="Google Shape;375;p24"/>
          <p:cNvPicPr preferRelativeResize="0"/>
          <p:nvPr/>
        </p:nvPicPr>
        <p:blipFill rotWithShape="1">
          <a:blip r:embed="rId7">
            <a:alphaModFix/>
          </a:blip>
          <a:srcRect b="0" l="0" r="1671" t="10080"/>
          <a:stretch/>
        </p:blipFill>
        <p:spPr>
          <a:xfrm>
            <a:off x="7930938" y="2536513"/>
            <a:ext cx="899700" cy="675569"/>
          </a:xfrm>
          <a:prstGeom prst="rect">
            <a:avLst/>
          </a:prstGeom>
          <a:noFill/>
          <a:ln>
            <a:noFill/>
          </a:ln>
        </p:spPr>
      </p:pic>
      <p:sp>
        <p:nvSpPr>
          <p:cNvPr id="376" name="Google Shape;376;p24"/>
          <p:cNvSpPr txBox="1"/>
          <p:nvPr/>
        </p:nvSpPr>
        <p:spPr>
          <a:xfrm>
            <a:off x="846523" y="2354925"/>
            <a:ext cx="6630900" cy="1048200"/>
          </a:xfrm>
          <a:prstGeom prst="rect">
            <a:avLst/>
          </a:prstGeom>
          <a:noFill/>
          <a:ln>
            <a:noFill/>
          </a:ln>
        </p:spPr>
        <p:txBody>
          <a:bodyPr anchorCtr="0" anchor="t" bIns="91425" lIns="91425" spcFirstLastPara="1" rIns="91425" wrap="square" tIns="91425">
            <a:spAutoFit/>
          </a:bodyPr>
          <a:lstStyle/>
          <a:p>
            <a:pPr indent="-336550" lvl="0" marL="457200" rtl="0" algn="l">
              <a:lnSpc>
                <a:spcPct val="115000"/>
              </a:lnSpc>
              <a:spcBef>
                <a:spcPts val="0"/>
              </a:spcBef>
              <a:spcAft>
                <a:spcPts val="0"/>
              </a:spcAft>
              <a:buClr>
                <a:schemeClr val="dk1"/>
              </a:buClr>
              <a:buSzPts val="1700"/>
              <a:buChar char="❖"/>
            </a:pPr>
            <a:r>
              <a:rPr lang="en-GB" sz="1700">
                <a:solidFill>
                  <a:schemeClr val="dk1"/>
                </a:solidFill>
              </a:rPr>
              <a:t>This type of the research design possessing towards variables that are measured without influencing them. </a:t>
            </a:r>
            <a:endParaRPr sz="1700">
              <a:solidFill>
                <a:schemeClr val="dk1"/>
              </a:solidFill>
            </a:endParaRPr>
          </a:p>
          <a:p>
            <a:pPr indent="-336550" lvl="0" marL="457200" rtl="0" algn="l">
              <a:lnSpc>
                <a:spcPct val="115000"/>
              </a:lnSpc>
              <a:spcBef>
                <a:spcPts val="0"/>
              </a:spcBef>
              <a:spcAft>
                <a:spcPts val="0"/>
              </a:spcAft>
              <a:buClr>
                <a:schemeClr val="dk1"/>
              </a:buClr>
              <a:buSzPts val="1700"/>
              <a:buChar char="❖"/>
            </a:pPr>
            <a:r>
              <a:rPr lang="en-GB" sz="1700">
                <a:solidFill>
                  <a:schemeClr val="dk1"/>
                </a:solidFill>
              </a:rPr>
              <a:t>They help in in testing the link among the variables. </a:t>
            </a:r>
            <a:endParaRPr sz="1700">
              <a:solidFill>
                <a:schemeClr val="dk1"/>
              </a:solidFill>
            </a:endParaRPr>
          </a:p>
        </p:txBody>
      </p:sp>
      <p:sp>
        <p:nvSpPr>
          <p:cNvPr id="377" name="Google Shape;377;p24"/>
          <p:cNvSpPr/>
          <p:nvPr/>
        </p:nvSpPr>
        <p:spPr>
          <a:xfrm rot="-6598088">
            <a:off x="2359748" y="1051673"/>
            <a:ext cx="294292" cy="263356"/>
          </a:xfrm>
          <a:prstGeom prst="ellipse">
            <a:avLst/>
          </a:prstGeom>
          <a:solidFill>
            <a:srgbClr val="0737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78" name="Google Shape;378;p24"/>
          <p:cNvPicPr preferRelativeResize="0"/>
          <p:nvPr/>
        </p:nvPicPr>
        <p:blipFill rotWithShape="1">
          <a:blip r:embed="rId3">
            <a:alphaModFix/>
          </a:blip>
          <a:srcRect b="0" l="0" r="24282" t="0"/>
          <a:stretch/>
        </p:blipFill>
        <p:spPr>
          <a:xfrm flipH="1" rot="-5742319">
            <a:off x="5762422" y="502705"/>
            <a:ext cx="870083" cy="499192"/>
          </a:xfrm>
          <a:prstGeom prst="rect">
            <a:avLst/>
          </a:prstGeom>
          <a:noFill/>
          <a:ln>
            <a:noFill/>
          </a:ln>
        </p:spPr>
      </p:pic>
      <p:sp>
        <p:nvSpPr>
          <p:cNvPr id="379" name="Google Shape;379;p24"/>
          <p:cNvSpPr txBox="1"/>
          <p:nvPr/>
        </p:nvSpPr>
        <p:spPr>
          <a:xfrm>
            <a:off x="1251462" y="852925"/>
            <a:ext cx="5225400" cy="1077300"/>
          </a:xfrm>
          <a:prstGeom prst="rect">
            <a:avLst/>
          </a:prstGeom>
          <a:solidFill>
            <a:srgbClr val="CC0000"/>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GB" sz="2900">
                <a:solidFill>
                  <a:srgbClr val="FFFFFF"/>
                </a:solidFill>
              </a:rPr>
              <a:t>Correlational Research Design </a:t>
            </a:r>
            <a:endParaRPr sz="100">
              <a:solidFill>
                <a:srgbClr val="FFFFFF"/>
              </a:solidFill>
            </a:endParaRPr>
          </a:p>
        </p:txBody>
      </p:sp>
      <p:pic>
        <p:nvPicPr>
          <p:cNvPr id="380" name="Google Shape;380;p24"/>
          <p:cNvPicPr preferRelativeResize="0"/>
          <p:nvPr/>
        </p:nvPicPr>
        <p:blipFill>
          <a:blip r:embed="rId4">
            <a:alphaModFix/>
          </a:blip>
          <a:stretch>
            <a:fillRect/>
          </a:stretch>
        </p:blipFill>
        <p:spPr>
          <a:xfrm rot="2236205">
            <a:off x="6485575" y="4167794"/>
            <a:ext cx="936000" cy="957906"/>
          </a:xfrm>
          <a:prstGeom prst="rect">
            <a:avLst/>
          </a:prstGeom>
          <a:noFill/>
          <a:ln>
            <a:noFill/>
          </a:ln>
        </p:spPr>
      </p:pic>
      <p:pic>
        <p:nvPicPr>
          <p:cNvPr id="381" name="Google Shape;381;p24"/>
          <p:cNvPicPr preferRelativeResize="0"/>
          <p:nvPr/>
        </p:nvPicPr>
        <p:blipFill>
          <a:blip r:embed="rId8">
            <a:alphaModFix/>
          </a:blip>
          <a:stretch>
            <a:fillRect/>
          </a:stretch>
        </p:blipFill>
        <p:spPr>
          <a:xfrm>
            <a:off x="7999050" y="3985645"/>
            <a:ext cx="1002051" cy="978904"/>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5" name="Shape 385"/>
        <p:cNvGrpSpPr/>
        <p:nvPr/>
      </p:nvGrpSpPr>
      <p:grpSpPr>
        <a:xfrm>
          <a:off x="0" y="0"/>
          <a:ext cx="0" cy="0"/>
          <a:chOff x="0" y="0"/>
          <a:chExt cx="0" cy="0"/>
        </a:xfrm>
      </p:grpSpPr>
      <p:sp>
        <p:nvSpPr>
          <p:cNvPr id="386" name="Google Shape;386;p25"/>
          <p:cNvSpPr/>
          <p:nvPr/>
        </p:nvSpPr>
        <p:spPr>
          <a:xfrm rot="-6596014">
            <a:off x="-1794404" y="2134400"/>
            <a:ext cx="1037455" cy="1037455"/>
          </a:xfrm>
          <a:prstGeom prst="ellipse">
            <a:avLst/>
          </a:pr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 name="Google Shape;387;p25"/>
          <p:cNvSpPr/>
          <p:nvPr/>
        </p:nvSpPr>
        <p:spPr>
          <a:xfrm rot="-6599135">
            <a:off x="-849191" y="1450070"/>
            <a:ext cx="592480" cy="592480"/>
          </a:xfrm>
          <a:prstGeom prst="ellipse">
            <a:avLst/>
          </a:prstGeom>
          <a:solidFill>
            <a:srgbClr val="1155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 name="Google Shape;388;p25"/>
          <p:cNvSpPr/>
          <p:nvPr/>
        </p:nvSpPr>
        <p:spPr>
          <a:xfrm>
            <a:off x="2590350" y="4575400"/>
            <a:ext cx="1146900" cy="1173600"/>
          </a:xfrm>
          <a:prstGeom prst="ellipse">
            <a:avLst/>
          </a:prstGeom>
          <a:solidFill>
            <a:srgbClr val="073763"/>
          </a:solidFill>
          <a:ln>
            <a:noFill/>
          </a:ln>
          <a:effectLst>
            <a:outerShdw blurRad="228600" rotWithShape="0" algn="tl" dir="5400000" dist="50800">
              <a:srgbClr val="000000">
                <a:alpha val="549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b="1" sz="3200"/>
          </a:p>
        </p:txBody>
      </p:sp>
      <p:sp>
        <p:nvSpPr>
          <p:cNvPr id="389" name="Google Shape;389;p25"/>
          <p:cNvSpPr/>
          <p:nvPr/>
        </p:nvSpPr>
        <p:spPr>
          <a:xfrm>
            <a:off x="6467050" y="-306825"/>
            <a:ext cx="1914900" cy="1914900"/>
          </a:xfrm>
          <a:prstGeom prst="donut">
            <a:avLst>
              <a:gd fmla="val 25000" name="adj"/>
            </a:avLst>
          </a:prstGeom>
          <a:solidFill>
            <a:srgbClr val="1C4587"/>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90" name="Google Shape;390;p25"/>
          <p:cNvPicPr preferRelativeResize="0"/>
          <p:nvPr/>
        </p:nvPicPr>
        <p:blipFill rotWithShape="1">
          <a:blip r:embed="rId3">
            <a:alphaModFix/>
          </a:blip>
          <a:srcRect b="0" l="0" r="24282" t="0"/>
          <a:stretch/>
        </p:blipFill>
        <p:spPr>
          <a:xfrm flipH="1" rot="3133154">
            <a:off x="3429122" y="4397155"/>
            <a:ext cx="870083" cy="499191"/>
          </a:xfrm>
          <a:prstGeom prst="rect">
            <a:avLst/>
          </a:prstGeom>
          <a:noFill/>
          <a:ln>
            <a:noFill/>
          </a:ln>
        </p:spPr>
      </p:pic>
      <p:sp>
        <p:nvSpPr>
          <p:cNvPr id="391" name="Google Shape;391;p25"/>
          <p:cNvSpPr txBox="1"/>
          <p:nvPr/>
        </p:nvSpPr>
        <p:spPr>
          <a:xfrm rot="279706">
            <a:off x="-225621" y="1956358"/>
            <a:ext cx="686571" cy="1092841"/>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5900">
                <a:solidFill>
                  <a:srgbClr val="CC0000"/>
                </a:solidFill>
              </a:rPr>
              <a:t>?</a:t>
            </a:r>
            <a:endParaRPr sz="5900">
              <a:solidFill>
                <a:srgbClr val="CC0000"/>
              </a:solidFill>
            </a:endParaRPr>
          </a:p>
        </p:txBody>
      </p:sp>
      <p:pic>
        <p:nvPicPr>
          <p:cNvPr id="392" name="Google Shape;392;p25"/>
          <p:cNvPicPr preferRelativeResize="0"/>
          <p:nvPr/>
        </p:nvPicPr>
        <p:blipFill>
          <a:blip r:embed="rId4">
            <a:alphaModFix/>
          </a:blip>
          <a:stretch>
            <a:fillRect/>
          </a:stretch>
        </p:blipFill>
        <p:spPr>
          <a:xfrm>
            <a:off x="-558600" y="3824869"/>
            <a:ext cx="1146750" cy="1173581"/>
          </a:xfrm>
          <a:prstGeom prst="rect">
            <a:avLst/>
          </a:prstGeom>
          <a:noFill/>
          <a:ln>
            <a:noFill/>
          </a:ln>
        </p:spPr>
      </p:pic>
      <p:sp>
        <p:nvSpPr>
          <p:cNvPr id="393" name="Google Shape;393;p25"/>
          <p:cNvSpPr txBox="1"/>
          <p:nvPr/>
        </p:nvSpPr>
        <p:spPr>
          <a:xfrm flipH="1" rot="-1876488">
            <a:off x="679126" y="3449555"/>
            <a:ext cx="379086" cy="1108089"/>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6000">
                <a:solidFill>
                  <a:srgbClr val="073763"/>
                </a:solidFill>
              </a:rPr>
              <a:t>!</a:t>
            </a:r>
            <a:endParaRPr sz="6000">
              <a:solidFill>
                <a:srgbClr val="073763"/>
              </a:solidFill>
            </a:endParaRPr>
          </a:p>
        </p:txBody>
      </p:sp>
      <p:sp>
        <p:nvSpPr>
          <p:cNvPr id="394" name="Google Shape;394;p25"/>
          <p:cNvSpPr/>
          <p:nvPr/>
        </p:nvSpPr>
        <p:spPr>
          <a:xfrm rot="-6598506">
            <a:off x="-122541" y="-54993"/>
            <a:ext cx="367083" cy="365187"/>
          </a:xfrm>
          <a:prstGeom prst="ellipse">
            <a:avLst/>
          </a:prstGeom>
          <a:solidFill>
            <a:srgbClr val="99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 name="Google Shape;395;p25"/>
          <p:cNvSpPr/>
          <p:nvPr/>
        </p:nvSpPr>
        <p:spPr>
          <a:xfrm rot="-6598254">
            <a:off x="356866" y="1585673"/>
            <a:ext cx="481345" cy="468248"/>
          </a:xfrm>
          <a:prstGeom prst="ellipse">
            <a:avLst/>
          </a:prstGeom>
          <a:solidFill>
            <a:srgbClr val="CC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 name="Google Shape;396;p25"/>
          <p:cNvSpPr txBox="1"/>
          <p:nvPr/>
        </p:nvSpPr>
        <p:spPr>
          <a:xfrm rot="994192">
            <a:off x="8119919" y="3372850"/>
            <a:ext cx="521768" cy="923366"/>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4800">
                <a:solidFill>
                  <a:srgbClr val="073763"/>
                </a:solidFill>
              </a:rPr>
              <a:t>!</a:t>
            </a:r>
            <a:endParaRPr/>
          </a:p>
        </p:txBody>
      </p:sp>
      <p:sp>
        <p:nvSpPr>
          <p:cNvPr id="397" name="Google Shape;397;p25"/>
          <p:cNvSpPr/>
          <p:nvPr/>
        </p:nvSpPr>
        <p:spPr>
          <a:xfrm rot="-6598088">
            <a:off x="8801698" y="189423"/>
            <a:ext cx="294292" cy="263356"/>
          </a:xfrm>
          <a:prstGeom prst="ellipse">
            <a:avLst/>
          </a:prstGeom>
          <a:solidFill>
            <a:srgbClr val="0737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98" name="Google Shape;398;p25"/>
          <p:cNvPicPr preferRelativeResize="0"/>
          <p:nvPr/>
        </p:nvPicPr>
        <p:blipFill rotWithShape="1">
          <a:blip r:embed="rId3">
            <a:alphaModFix/>
          </a:blip>
          <a:srcRect b="0" l="0" r="5829" t="0"/>
          <a:stretch/>
        </p:blipFill>
        <p:spPr>
          <a:xfrm rot="6622432">
            <a:off x="8088497" y="920800"/>
            <a:ext cx="991906" cy="457575"/>
          </a:xfrm>
          <a:prstGeom prst="rect">
            <a:avLst/>
          </a:prstGeom>
          <a:noFill/>
          <a:ln>
            <a:noFill/>
          </a:ln>
        </p:spPr>
      </p:pic>
      <p:sp>
        <p:nvSpPr>
          <p:cNvPr id="399" name="Google Shape;399;p25"/>
          <p:cNvSpPr/>
          <p:nvPr/>
        </p:nvSpPr>
        <p:spPr>
          <a:xfrm rot="-6597214">
            <a:off x="1365520" y="4749681"/>
            <a:ext cx="447461" cy="468632"/>
          </a:xfrm>
          <a:prstGeom prst="ellipse">
            <a:avLst/>
          </a:prstGeom>
          <a:solidFill>
            <a:srgbClr val="CC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00" name="Google Shape;400;p25"/>
          <p:cNvPicPr preferRelativeResize="0"/>
          <p:nvPr/>
        </p:nvPicPr>
        <p:blipFill>
          <a:blip r:embed="rId5">
            <a:alphaModFix/>
          </a:blip>
          <a:stretch>
            <a:fillRect/>
          </a:stretch>
        </p:blipFill>
        <p:spPr>
          <a:xfrm rot="1302271">
            <a:off x="3754175" y="-344152"/>
            <a:ext cx="631400" cy="675475"/>
          </a:xfrm>
          <a:prstGeom prst="rect">
            <a:avLst/>
          </a:prstGeom>
          <a:noFill/>
          <a:ln>
            <a:noFill/>
          </a:ln>
        </p:spPr>
      </p:pic>
      <p:sp>
        <p:nvSpPr>
          <p:cNvPr id="401" name="Google Shape;401;p25"/>
          <p:cNvSpPr txBox="1"/>
          <p:nvPr/>
        </p:nvSpPr>
        <p:spPr>
          <a:xfrm rot="3886993">
            <a:off x="2317913" y="-459"/>
            <a:ext cx="701336" cy="1108217"/>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6000">
                <a:solidFill>
                  <a:srgbClr val="CC0000"/>
                </a:solidFill>
              </a:rPr>
              <a:t>!</a:t>
            </a:r>
            <a:endParaRPr sz="2600">
              <a:solidFill>
                <a:srgbClr val="CC0000"/>
              </a:solidFill>
            </a:endParaRPr>
          </a:p>
        </p:txBody>
      </p:sp>
      <p:pic>
        <p:nvPicPr>
          <p:cNvPr id="402" name="Google Shape;402;p25"/>
          <p:cNvPicPr preferRelativeResize="0"/>
          <p:nvPr/>
        </p:nvPicPr>
        <p:blipFill rotWithShape="1">
          <a:blip r:embed="rId6">
            <a:alphaModFix/>
          </a:blip>
          <a:srcRect b="8590" l="5197" r="4091" t="10971"/>
          <a:stretch/>
        </p:blipFill>
        <p:spPr>
          <a:xfrm>
            <a:off x="295300" y="189275"/>
            <a:ext cx="1146750" cy="922706"/>
          </a:xfrm>
          <a:prstGeom prst="rect">
            <a:avLst/>
          </a:prstGeom>
          <a:noFill/>
          <a:ln>
            <a:noFill/>
          </a:ln>
        </p:spPr>
      </p:pic>
      <p:pic>
        <p:nvPicPr>
          <p:cNvPr id="403" name="Google Shape;403;p25"/>
          <p:cNvPicPr preferRelativeResize="0"/>
          <p:nvPr/>
        </p:nvPicPr>
        <p:blipFill rotWithShape="1">
          <a:blip r:embed="rId6">
            <a:alphaModFix/>
          </a:blip>
          <a:srcRect b="8590" l="5197" r="4091" t="10971"/>
          <a:stretch/>
        </p:blipFill>
        <p:spPr>
          <a:xfrm>
            <a:off x="5532100" y="4730244"/>
            <a:ext cx="759000" cy="610705"/>
          </a:xfrm>
          <a:prstGeom prst="rect">
            <a:avLst/>
          </a:prstGeom>
          <a:noFill/>
          <a:ln>
            <a:noFill/>
          </a:ln>
        </p:spPr>
      </p:pic>
      <p:pic>
        <p:nvPicPr>
          <p:cNvPr id="404" name="Google Shape;404;p25"/>
          <p:cNvPicPr preferRelativeResize="0"/>
          <p:nvPr/>
        </p:nvPicPr>
        <p:blipFill rotWithShape="1">
          <a:blip r:embed="rId7">
            <a:alphaModFix/>
          </a:blip>
          <a:srcRect b="0" l="0" r="1671" t="10080"/>
          <a:stretch/>
        </p:blipFill>
        <p:spPr>
          <a:xfrm>
            <a:off x="7930938" y="2536513"/>
            <a:ext cx="899700" cy="675569"/>
          </a:xfrm>
          <a:prstGeom prst="rect">
            <a:avLst/>
          </a:prstGeom>
          <a:noFill/>
          <a:ln>
            <a:noFill/>
          </a:ln>
        </p:spPr>
      </p:pic>
      <p:sp>
        <p:nvSpPr>
          <p:cNvPr id="405" name="Google Shape;405;p25"/>
          <p:cNvSpPr txBox="1"/>
          <p:nvPr/>
        </p:nvSpPr>
        <p:spPr>
          <a:xfrm>
            <a:off x="846523" y="2354925"/>
            <a:ext cx="6630900" cy="1349100"/>
          </a:xfrm>
          <a:prstGeom prst="rect">
            <a:avLst/>
          </a:prstGeom>
          <a:noFill/>
          <a:ln>
            <a:noFill/>
          </a:ln>
        </p:spPr>
        <p:txBody>
          <a:bodyPr anchorCtr="0" anchor="t" bIns="91425" lIns="91425" spcFirstLastPara="1" rIns="91425" wrap="square" tIns="91425">
            <a:spAutoFit/>
          </a:bodyPr>
          <a:lstStyle/>
          <a:p>
            <a:pPr indent="-336550" lvl="0" marL="457200" rtl="0" algn="l">
              <a:lnSpc>
                <a:spcPct val="115000"/>
              </a:lnSpc>
              <a:spcBef>
                <a:spcPts val="0"/>
              </a:spcBef>
              <a:spcAft>
                <a:spcPts val="0"/>
              </a:spcAft>
              <a:buClr>
                <a:schemeClr val="dk1"/>
              </a:buClr>
              <a:buSzPts val="1700"/>
              <a:buChar char="❖"/>
            </a:pPr>
            <a:r>
              <a:rPr lang="en-GB" sz="1700">
                <a:solidFill>
                  <a:schemeClr val="dk1"/>
                </a:solidFill>
              </a:rPr>
              <a:t>In this research type, you aim to analyse the underlying cause of various circumstances or phenomenon. </a:t>
            </a:r>
            <a:endParaRPr sz="1700">
              <a:solidFill>
                <a:schemeClr val="dk1"/>
              </a:solidFill>
            </a:endParaRPr>
          </a:p>
          <a:p>
            <a:pPr indent="-336550" lvl="0" marL="457200" rtl="0" algn="l">
              <a:lnSpc>
                <a:spcPct val="115000"/>
              </a:lnSpc>
              <a:spcBef>
                <a:spcPts val="0"/>
              </a:spcBef>
              <a:spcAft>
                <a:spcPts val="0"/>
              </a:spcAft>
              <a:buClr>
                <a:schemeClr val="dk1"/>
              </a:buClr>
              <a:buSzPts val="1700"/>
              <a:buChar char="❖"/>
            </a:pPr>
            <a:r>
              <a:rPr lang="en-GB" sz="1700">
                <a:solidFill>
                  <a:schemeClr val="dk1"/>
                </a:solidFill>
              </a:rPr>
              <a:t>It mainly encompasses of various stages including problem inception, problem diagnosis and solution of the problem. </a:t>
            </a:r>
            <a:endParaRPr sz="1700">
              <a:solidFill>
                <a:schemeClr val="dk1"/>
              </a:solidFill>
            </a:endParaRPr>
          </a:p>
        </p:txBody>
      </p:sp>
      <p:sp>
        <p:nvSpPr>
          <p:cNvPr id="406" name="Google Shape;406;p25"/>
          <p:cNvSpPr/>
          <p:nvPr/>
        </p:nvSpPr>
        <p:spPr>
          <a:xfrm rot="-6598088">
            <a:off x="2359748" y="1051673"/>
            <a:ext cx="294292" cy="263356"/>
          </a:xfrm>
          <a:prstGeom prst="ellipse">
            <a:avLst/>
          </a:prstGeom>
          <a:solidFill>
            <a:srgbClr val="0737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07" name="Google Shape;407;p25"/>
          <p:cNvPicPr preferRelativeResize="0"/>
          <p:nvPr/>
        </p:nvPicPr>
        <p:blipFill rotWithShape="1">
          <a:blip r:embed="rId3">
            <a:alphaModFix/>
          </a:blip>
          <a:srcRect b="0" l="0" r="24282" t="0"/>
          <a:stretch/>
        </p:blipFill>
        <p:spPr>
          <a:xfrm flipH="1" rot="-5742319">
            <a:off x="5762422" y="502705"/>
            <a:ext cx="870083" cy="499192"/>
          </a:xfrm>
          <a:prstGeom prst="rect">
            <a:avLst/>
          </a:prstGeom>
          <a:noFill/>
          <a:ln>
            <a:noFill/>
          </a:ln>
        </p:spPr>
      </p:pic>
      <p:sp>
        <p:nvSpPr>
          <p:cNvPr id="408" name="Google Shape;408;p25"/>
          <p:cNvSpPr txBox="1"/>
          <p:nvPr/>
        </p:nvSpPr>
        <p:spPr>
          <a:xfrm>
            <a:off x="1251475" y="1299025"/>
            <a:ext cx="5225400" cy="631200"/>
          </a:xfrm>
          <a:prstGeom prst="rect">
            <a:avLst/>
          </a:prstGeom>
          <a:solidFill>
            <a:srgbClr val="CC0000"/>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GB" sz="2900">
                <a:solidFill>
                  <a:srgbClr val="FFFFFF"/>
                </a:solidFill>
              </a:rPr>
              <a:t>Diagnostic Research Design </a:t>
            </a:r>
            <a:endParaRPr sz="100">
              <a:solidFill>
                <a:srgbClr val="FFFFFF"/>
              </a:solidFill>
            </a:endParaRPr>
          </a:p>
        </p:txBody>
      </p:sp>
      <p:pic>
        <p:nvPicPr>
          <p:cNvPr id="409" name="Google Shape;409;p25"/>
          <p:cNvPicPr preferRelativeResize="0"/>
          <p:nvPr/>
        </p:nvPicPr>
        <p:blipFill>
          <a:blip r:embed="rId4">
            <a:alphaModFix/>
          </a:blip>
          <a:stretch>
            <a:fillRect/>
          </a:stretch>
        </p:blipFill>
        <p:spPr>
          <a:xfrm rot="2236205">
            <a:off x="6485575" y="4167794"/>
            <a:ext cx="936000" cy="957906"/>
          </a:xfrm>
          <a:prstGeom prst="rect">
            <a:avLst/>
          </a:prstGeom>
          <a:noFill/>
          <a:ln>
            <a:noFill/>
          </a:ln>
        </p:spPr>
      </p:pic>
      <p:pic>
        <p:nvPicPr>
          <p:cNvPr id="410" name="Google Shape;410;p25"/>
          <p:cNvPicPr preferRelativeResize="0"/>
          <p:nvPr/>
        </p:nvPicPr>
        <p:blipFill>
          <a:blip r:embed="rId8">
            <a:alphaModFix/>
          </a:blip>
          <a:stretch>
            <a:fillRect/>
          </a:stretch>
        </p:blipFill>
        <p:spPr>
          <a:xfrm>
            <a:off x="7999050" y="3985645"/>
            <a:ext cx="1002051" cy="978904"/>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4" name="Shape 414"/>
        <p:cNvGrpSpPr/>
        <p:nvPr/>
      </p:nvGrpSpPr>
      <p:grpSpPr>
        <a:xfrm>
          <a:off x="0" y="0"/>
          <a:ext cx="0" cy="0"/>
          <a:chOff x="0" y="0"/>
          <a:chExt cx="0" cy="0"/>
        </a:xfrm>
      </p:grpSpPr>
      <p:sp>
        <p:nvSpPr>
          <p:cNvPr id="415" name="Google Shape;415;p26"/>
          <p:cNvSpPr/>
          <p:nvPr/>
        </p:nvSpPr>
        <p:spPr>
          <a:xfrm rot="-6596014">
            <a:off x="-1794404" y="2134400"/>
            <a:ext cx="1037455" cy="1037455"/>
          </a:xfrm>
          <a:prstGeom prst="ellipse">
            <a:avLst/>
          </a:pr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 name="Google Shape;416;p26"/>
          <p:cNvSpPr/>
          <p:nvPr/>
        </p:nvSpPr>
        <p:spPr>
          <a:xfrm rot="-6599135">
            <a:off x="-849191" y="1450070"/>
            <a:ext cx="592480" cy="592480"/>
          </a:xfrm>
          <a:prstGeom prst="ellipse">
            <a:avLst/>
          </a:prstGeom>
          <a:solidFill>
            <a:srgbClr val="1155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p26"/>
          <p:cNvSpPr/>
          <p:nvPr/>
        </p:nvSpPr>
        <p:spPr>
          <a:xfrm>
            <a:off x="2590350" y="4575400"/>
            <a:ext cx="1146900" cy="1173600"/>
          </a:xfrm>
          <a:prstGeom prst="ellipse">
            <a:avLst/>
          </a:prstGeom>
          <a:solidFill>
            <a:srgbClr val="073763"/>
          </a:solidFill>
          <a:ln>
            <a:noFill/>
          </a:ln>
          <a:effectLst>
            <a:outerShdw blurRad="228600" rotWithShape="0" algn="tl" dir="5400000" dist="50800">
              <a:srgbClr val="000000">
                <a:alpha val="549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b="1" sz="3200"/>
          </a:p>
        </p:txBody>
      </p:sp>
      <p:sp>
        <p:nvSpPr>
          <p:cNvPr id="418" name="Google Shape;418;p26"/>
          <p:cNvSpPr/>
          <p:nvPr/>
        </p:nvSpPr>
        <p:spPr>
          <a:xfrm>
            <a:off x="6467050" y="-306825"/>
            <a:ext cx="1914900" cy="1914900"/>
          </a:xfrm>
          <a:prstGeom prst="donut">
            <a:avLst>
              <a:gd fmla="val 25000" name="adj"/>
            </a:avLst>
          </a:prstGeom>
          <a:solidFill>
            <a:srgbClr val="1C4587"/>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19" name="Google Shape;419;p26"/>
          <p:cNvPicPr preferRelativeResize="0"/>
          <p:nvPr/>
        </p:nvPicPr>
        <p:blipFill rotWithShape="1">
          <a:blip r:embed="rId3">
            <a:alphaModFix/>
          </a:blip>
          <a:srcRect b="0" l="0" r="24282" t="0"/>
          <a:stretch/>
        </p:blipFill>
        <p:spPr>
          <a:xfrm flipH="1" rot="3133154">
            <a:off x="3429122" y="4397155"/>
            <a:ext cx="870083" cy="499191"/>
          </a:xfrm>
          <a:prstGeom prst="rect">
            <a:avLst/>
          </a:prstGeom>
          <a:noFill/>
          <a:ln>
            <a:noFill/>
          </a:ln>
        </p:spPr>
      </p:pic>
      <p:sp>
        <p:nvSpPr>
          <p:cNvPr id="420" name="Google Shape;420;p26"/>
          <p:cNvSpPr txBox="1"/>
          <p:nvPr/>
        </p:nvSpPr>
        <p:spPr>
          <a:xfrm rot="279706">
            <a:off x="-225621" y="1956358"/>
            <a:ext cx="686571" cy="1092841"/>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5900">
                <a:solidFill>
                  <a:srgbClr val="CC0000"/>
                </a:solidFill>
              </a:rPr>
              <a:t>?</a:t>
            </a:r>
            <a:endParaRPr sz="5900">
              <a:solidFill>
                <a:srgbClr val="CC0000"/>
              </a:solidFill>
            </a:endParaRPr>
          </a:p>
        </p:txBody>
      </p:sp>
      <p:pic>
        <p:nvPicPr>
          <p:cNvPr id="421" name="Google Shape;421;p26"/>
          <p:cNvPicPr preferRelativeResize="0"/>
          <p:nvPr/>
        </p:nvPicPr>
        <p:blipFill>
          <a:blip r:embed="rId4">
            <a:alphaModFix/>
          </a:blip>
          <a:stretch>
            <a:fillRect/>
          </a:stretch>
        </p:blipFill>
        <p:spPr>
          <a:xfrm>
            <a:off x="-558600" y="3824869"/>
            <a:ext cx="1146750" cy="1173581"/>
          </a:xfrm>
          <a:prstGeom prst="rect">
            <a:avLst/>
          </a:prstGeom>
          <a:noFill/>
          <a:ln>
            <a:noFill/>
          </a:ln>
        </p:spPr>
      </p:pic>
      <p:sp>
        <p:nvSpPr>
          <p:cNvPr id="422" name="Google Shape;422;p26"/>
          <p:cNvSpPr txBox="1"/>
          <p:nvPr/>
        </p:nvSpPr>
        <p:spPr>
          <a:xfrm flipH="1" rot="-1876488">
            <a:off x="679126" y="3449555"/>
            <a:ext cx="379086" cy="1108089"/>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6000">
                <a:solidFill>
                  <a:srgbClr val="073763"/>
                </a:solidFill>
              </a:rPr>
              <a:t>!</a:t>
            </a:r>
            <a:endParaRPr sz="6000">
              <a:solidFill>
                <a:srgbClr val="073763"/>
              </a:solidFill>
            </a:endParaRPr>
          </a:p>
        </p:txBody>
      </p:sp>
      <p:sp>
        <p:nvSpPr>
          <p:cNvPr id="423" name="Google Shape;423;p26"/>
          <p:cNvSpPr/>
          <p:nvPr/>
        </p:nvSpPr>
        <p:spPr>
          <a:xfrm rot="-6598506">
            <a:off x="-122541" y="-54993"/>
            <a:ext cx="367083" cy="365187"/>
          </a:xfrm>
          <a:prstGeom prst="ellipse">
            <a:avLst/>
          </a:prstGeom>
          <a:solidFill>
            <a:srgbClr val="99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 name="Google Shape;424;p26"/>
          <p:cNvSpPr/>
          <p:nvPr/>
        </p:nvSpPr>
        <p:spPr>
          <a:xfrm rot="-6598254">
            <a:off x="356866" y="1585673"/>
            <a:ext cx="481345" cy="468248"/>
          </a:xfrm>
          <a:prstGeom prst="ellipse">
            <a:avLst/>
          </a:prstGeom>
          <a:solidFill>
            <a:srgbClr val="CC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 name="Google Shape;425;p26"/>
          <p:cNvSpPr txBox="1"/>
          <p:nvPr/>
        </p:nvSpPr>
        <p:spPr>
          <a:xfrm rot="994192">
            <a:off x="8119919" y="3372850"/>
            <a:ext cx="521768" cy="923366"/>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4800">
                <a:solidFill>
                  <a:srgbClr val="073763"/>
                </a:solidFill>
              </a:rPr>
              <a:t>!</a:t>
            </a:r>
            <a:endParaRPr/>
          </a:p>
        </p:txBody>
      </p:sp>
      <p:sp>
        <p:nvSpPr>
          <p:cNvPr id="426" name="Google Shape;426;p26"/>
          <p:cNvSpPr/>
          <p:nvPr/>
        </p:nvSpPr>
        <p:spPr>
          <a:xfrm rot="-6598088">
            <a:off x="8801698" y="189423"/>
            <a:ext cx="294292" cy="263356"/>
          </a:xfrm>
          <a:prstGeom prst="ellipse">
            <a:avLst/>
          </a:prstGeom>
          <a:solidFill>
            <a:srgbClr val="0737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27" name="Google Shape;427;p26"/>
          <p:cNvPicPr preferRelativeResize="0"/>
          <p:nvPr/>
        </p:nvPicPr>
        <p:blipFill rotWithShape="1">
          <a:blip r:embed="rId3">
            <a:alphaModFix/>
          </a:blip>
          <a:srcRect b="0" l="0" r="5829" t="0"/>
          <a:stretch/>
        </p:blipFill>
        <p:spPr>
          <a:xfrm rot="6622432">
            <a:off x="8088497" y="920800"/>
            <a:ext cx="991906" cy="457575"/>
          </a:xfrm>
          <a:prstGeom prst="rect">
            <a:avLst/>
          </a:prstGeom>
          <a:noFill/>
          <a:ln>
            <a:noFill/>
          </a:ln>
        </p:spPr>
      </p:pic>
      <p:sp>
        <p:nvSpPr>
          <p:cNvPr id="428" name="Google Shape;428;p26"/>
          <p:cNvSpPr/>
          <p:nvPr/>
        </p:nvSpPr>
        <p:spPr>
          <a:xfrm rot="-6597214">
            <a:off x="1365520" y="4749681"/>
            <a:ext cx="447461" cy="468632"/>
          </a:xfrm>
          <a:prstGeom prst="ellipse">
            <a:avLst/>
          </a:prstGeom>
          <a:solidFill>
            <a:srgbClr val="CC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29" name="Google Shape;429;p26"/>
          <p:cNvPicPr preferRelativeResize="0"/>
          <p:nvPr/>
        </p:nvPicPr>
        <p:blipFill>
          <a:blip r:embed="rId5">
            <a:alphaModFix/>
          </a:blip>
          <a:stretch>
            <a:fillRect/>
          </a:stretch>
        </p:blipFill>
        <p:spPr>
          <a:xfrm rot="1302271">
            <a:off x="3754175" y="-344152"/>
            <a:ext cx="631400" cy="675475"/>
          </a:xfrm>
          <a:prstGeom prst="rect">
            <a:avLst/>
          </a:prstGeom>
          <a:noFill/>
          <a:ln>
            <a:noFill/>
          </a:ln>
        </p:spPr>
      </p:pic>
      <p:sp>
        <p:nvSpPr>
          <p:cNvPr id="430" name="Google Shape;430;p26"/>
          <p:cNvSpPr txBox="1"/>
          <p:nvPr/>
        </p:nvSpPr>
        <p:spPr>
          <a:xfrm rot="3886993">
            <a:off x="2317913" y="-459"/>
            <a:ext cx="701336" cy="1108217"/>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6000">
                <a:solidFill>
                  <a:srgbClr val="CC0000"/>
                </a:solidFill>
              </a:rPr>
              <a:t>!</a:t>
            </a:r>
            <a:endParaRPr sz="2600">
              <a:solidFill>
                <a:srgbClr val="CC0000"/>
              </a:solidFill>
            </a:endParaRPr>
          </a:p>
        </p:txBody>
      </p:sp>
      <p:pic>
        <p:nvPicPr>
          <p:cNvPr id="431" name="Google Shape;431;p26"/>
          <p:cNvPicPr preferRelativeResize="0"/>
          <p:nvPr/>
        </p:nvPicPr>
        <p:blipFill rotWithShape="1">
          <a:blip r:embed="rId6">
            <a:alphaModFix/>
          </a:blip>
          <a:srcRect b="8590" l="5197" r="4091" t="10971"/>
          <a:stretch/>
        </p:blipFill>
        <p:spPr>
          <a:xfrm>
            <a:off x="295300" y="189275"/>
            <a:ext cx="1146750" cy="922706"/>
          </a:xfrm>
          <a:prstGeom prst="rect">
            <a:avLst/>
          </a:prstGeom>
          <a:noFill/>
          <a:ln>
            <a:noFill/>
          </a:ln>
        </p:spPr>
      </p:pic>
      <p:pic>
        <p:nvPicPr>
          <p:cNvPr id="432" name="Google Shape;432;p26"/>
          <p:cNvPicPr preferRelativeResize="0"/>
          <p:nvPr/>
        </p:nvPicPr>
        <p:blipFill rotWithShape="1">
          <a:blip r:embed="rId6">
            <a:alphaModFix/>
          </a:blip>
          <a:srcRect b="8590" l="5197" r="4091" t="10971"/>
          <a:stretch/>
        </p:blipFill>
        <p:spPr>
          <a:xfrm>
            <a:off x="5532100" y="4730244"/>
            <a:ext cx="759000" cy="610705"/>
          </a:xfrm>
          <a:prstGeom prst="rect">
            <a:avLst/>
          </a:prstGeom>
          <a:noFill/>
          <a:ln>
            <a:noFill/>
          </a:ln>
        </p:spPr>
      </p:pic>
      <p:pic>
        <p:nvPicPr>
          <p:cNvPr id="433" name="Google Shape;433;p26"/>
          <p:cNvPicPr preferRelativeResize="0"/>
          <p:nvPr/>
        </p:nvPicPr>
        <p:blipFill rotWithShape="1">
          <a:blip r:embed="rId7">
            <a:alphaModFix/>
          </a:blip>
          <a:srcRect b="0" l="0" r="1671" t="10080"/>
          <a:stretch/>
        </p:blipFill>
        <p:spPr>
          <a:xfrm>
            <a:off x="7930938" y="2536513"/>
            <a:ext cx="899700" cy="675569"/>
          </a:xfrm>
          <a:prstGeom prst="rect">
            <a:avLst/>
          </a:prstGeom>
          <a:noFill/>
          <a:ln>
            <a:noFill/>
          </a:ln>
        </p:spPr>
      </p:pic>
      <p:sp>
        <p:nvSpPr>
          <p:cNvPr id="434" name="Google Shape;434;p26"/>
          <p:cNvSpPr txBox="1"/>
          <p:nvPr/>
        </p:nvSpPr>
        <p:spPr>
          <a:xfrm>
            <a:off x="846523" y="2354925"/>
            <a:ext cx="6630900" cy="1349100"/>
          </a:xfrm>
          <a:prstGeom prst="rect">
            <a:avLst/>
          </a:prstGeom>
          <a:noFill/>
          <a:ln>
            <a:noFill/>
          </a:ln>
        </p:spPr>
        <p:txBody>
          <a:bodyPr anchorCtr="0" anchor="t" bIns="91425" lIns="91425" spcFirstLastPara="1" rIns="91425" wrap="square" tIns="91425">
            <a:spAutoFit/>
          </a:bodyPr>
          <a:lstStyle/>
          <a:p>
            <a:pPr indent="-336550" lvl="0" marL="457200" rtl="0" algn="l">
              <a:lnSpc>
                <a:spcPct val="115000"/>
              </a:lnSpc>
              <a:spcBef>
                <a:spcPts val="0"/>
              </a:spcBef>
              <a:spcAft>
                <a:spcPts val="0"/>
              </a:spcAft>
              <a:buClr>
                <a:schemeClr val="dk1"/>
              </a:buClr>
              <a:buSzPts val="1700"/>
              <a:buChar char="❖"/>
            </a:pPr>
            <a:r>
              <a:rPr lang="en-GB" sz="1700">
                <a:solidFill>
                  <a:schemeClr val="dk1"/>
                </a:solidFill>
              </a:rPr>
              <a:t>This research design is carried out for the problem that has not been examined before. </a:t>
            </a:r>
            <a:endParaRPr sz="1700">
              <a:solidFill>
                <a:schemeClr val="dk1"/>
              </a:solidFill>
            </a:endParaRPr>
          </a:p>
          <a:p>
            <a:pPr indent="-336550" lvl="0" marL="457200" rtl="0" algn="l">
              <a:lnSpc>
                <a:spcPct val="115000"/>
              </a:lnSpc>
              <a:spcBef>
                <a:spcPts val="0"/>
              </a:spcBef>
              <a:spcAft>
                <a:spcPts val="0"/>
              </a:spcAft>
              <a:buClr>
                <a:schemeClr val="dk1"/>
              </a:buClr>
              <a:buSzPts val="1700"/>
              <a:buChar char="❖"/>
            </a:pPr>
            <a:r>
              <a:rPr lang="en-GB" sz="1700">
                <a:solidFill>
                  <a:schemeClr val="dk1"/>
                </a:solidFill>
              </a:rPr>
              <a:t>This type of the design emphasis more on analysing various aspects of the research. </a:t>
            </a:r>
            <a:endParaRPr sz="1700">
              <a:solidFill>
                <a:schemeClr val="dk1"/>
              </a:solidFill>
            </a:endParaRPr>
          </a:p>
        </p:txBody>
      </p:sp>
      <p:sp>
        <p:nvSpPr>
          <p:cNvPr id="435" name="Google Shape;435;p26"/>
          <p:cNvSpPr/>
          <p:nvPr/>
        </p:nvSpPr>
        <p:spPr>
          <a:xfrm rot="-6598088">
            <a:off x="2359748" y="1051673"/>
            <a:ext cx="294292" cy="263356"/>
          </a:xfrm>
          <a:prstGeom prst="ellipse">
            <a:avLst/>
          </a:prstGeom>
          <a:solidFill>
            <a:srgbClr val="0737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36" name="Google Shape;436;p26"/>
          <p:cNvPicPr preferRelativeResize="0"/>
          <p:nvPr/>
        </p:nvPicPr>
        <p:blipFill rotWithShape="1">
          <a:blip r:embed="rId3">
            <a:alphaModFix/>
          </a:blip>
          <a:srcRect b="0" l="0" r="24282" t="0"/>
          <a:stretch/>
        </p:blipFill>
        <p:spPr>
          <a:xfrm flipH="1" rot="-5742319">
            <a:off x="5762422" y="502705"/>
            <a:ext cx="870083" cy="499192"/>
          </a:xfrm>
          <a:prstGeom prst="rect">
            <a:avLst/>
          </a:prstGeom>
          <a:noFill/>
          <a:ln>
            <a:noFill/>
          </a:ln>
        </p:spPr>
      </p:pic>
      <p:sp>
        <p:nvSpPr>
          <p:cNvPr id="437" name="Google Shape;437;p26"/>
          <p:cNvSpPr txBox="1"/>
          <p:nvPr/>
        </p:nvSpPr>
        <p:spPr>
          <a:xfrm>
            <a:off x="1298625" y="1545188"/>
            <a:ext cx="5542500" cy="631200"/>
          </a:xfrm>
          <a:prstGeom prst="rect">
            <a:avLst/>
          </a:prstGeom>
          <a:solidFill>
            <a:srgbClr val="CC0000"/>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GB" sz="2900">
                <a:solidFill>
                  <a:srgbClr val="FFFFFF"/>
                </a:solidFill>
              </a:rPr>
              <a:t>Explanatory Research Design </a:t>
            </a:r>
            <a:r>
              <a:rPr b="1" lang="en-GB" sz="2900">
                <a:solidFill>
                  <a:srgbClr val="FFFFFF"/>
                </a:solidFill>
              </a:rPr>
              <a:t> </a:t>
            </a:r>
            <a:endParaRPr sz="100">
              <a:solidFill>
                <a:srgbClr val="FFFFFF"/>
              </a:solidFill>
            </a:endParaRPr>
          </a:p>
        </p:txBody>
      </p:sp>
      <p:pic>
        <p:nvPicPr>
          <p:cNvPr id="438" name="Google Shape;438;p26"/>
          <p:cNvPicPr preferRelativeResize="0"/>
          <p:nvPr/>
        </p:nvPicPr>
        <p:blipFill>
          <a:blip r:embed="rId4">
            <a:alphaModFix/>
          </a:blip>
          <a:stretch>
            <a:fillRect/>
          </a:stretch>
        </p:blipFill>
        <p:spPr>
          <a:xfrm rot="2236205">
            <a:off x="6485575" y="4167794"/>
            <a:ext cx="936000" cy="957906"/>
          </a:xfrm>
          <a:prstGeom prst="rect">
            <a:avLst/>
          </a:prstGeom>
          <a:noFill/>
          <a:ln>
            <a:noFill/>
          </a:ln>
        </p:spPr>
      </p:pic>
      <p:pic>
        <p:nvPicPr>
          <p:cNvPr id="439" name="Google Shape;439;p26"/>
          <p:cNvPicPr preferRelativeResize="0"/>
          <p:nvPr/>
        </p:nvPicPr>
        <p:blipFill>
          <a:blip r:embed="rId8">
            <a:alphaModFix/>
          </a:blip>
          <a:stretch>
            <a:fillRect/>
          </a:stretch>
        </p:blipFill>
        <p:spPr>
          <a:xfrm>
            <a:off x="7999050" y="3985645"/>
            <a:ext cx="1002051" cy="978904"/>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3" name="Shape 443"/>
        <p:cNvGrpSpPr/>
        <p:nvPr/>
      </p:nvGrpSpPr>
      <p:grpSpPr>
        <a:xfrm>
          <a:off x="0" y="0"/>
          <a:ext cx="0" cy="0"/>
          <a:chOff x="0" y="0"/>
          <a:chExt cx="0" cy="0"/>
        </a:xfrm>
      </p:grpSpPr>
      <p:sp>
        <p:nvSpPr>
          <p:cNvPr id="444" name="Google Shape;444;p27"/>
          <p:cNvSpPr/>
          <p:nvPr/>
        </p:nvSpPr>
        <p:spPr>
          <a:xfrm rot="-6596014">
            <a:off x="-1794404" y="2134400"/>
            <a:ext cx="1037455" cy="1037455"/>
          </a:xfrm>
          <a:prstGeom prst="ellipse">
            <a:avLst/>
          </a:pr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 name="Google Shape;445;p27"/>
          <p:cNvSpPr/>
          <p:nvPr/>
        </p:nvSpPr>
        <p:spPr>
          <a:xfrm rot="-6599135">
            <a:off x="-849191" y="1450070"/>
            <a:ext cx="592480" cy="592480"/>
          </a:xfrm>
          <a:prstGeom prst="ellipse">
            <a:avLst/>
          </a:prstGeom>
          <a:solidFill>
            <a:srgbClr val="1155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 name="Google Shape;446;p27"/>
          <p:cNvSpPr/>
          <p:nvPr/>
        </p:nvSpPr>
        <p:spPr>
          <a:xfrm>
            <a:off x="2590350" y="4575400"/>
            <a:ext cx="1146900" cy="1173600"/>
          </a:xfrm>
          <a:prstGeom prst="ellipse">
            <a:avLst/>
          </a:prstGeom>
          <a:solidFill>
            <a:srgbClr val="073763"/>
          </a:solidFill>
          <a:ln>
            <a:noFill/>
          </a:ln>
          <a:effectLst>
            <a:outerShdw blurRad="228600" rotWithShape="0" algn="tl" dir="5400000" dist="50800">
              <a:srgbClr val="000000">
                <a:alpha val="549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b="1" sz="3200"/>
          </a:p>
        </p:txBody>
      </p:sp>
      <p:sp>
        <p:nvSpPr>
          <p:cNvPr id="447" name="Google Shape;447;p27"/>
          <p:cNvSpPr/>
          <p:nvPr/>
        </p:nvSpPr>
        <p:spPr>
          <a:xfrm>
            <a:off x="6467050" y="-306825"/>
            <a:ext cx="1914900" cy="1914900"/>
          </a:xfrm>
          <a:prstGeom prst="donut">
            <a:avLst>
              <a:gd fmla="val 25000" name="adj"/>
            </a:avLst>
          </a:prstGeom>
          <a:solidFill>
            <a:srgbClr val="1C4587"/>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48" name="Google Shape;448;p27"/>
          <p:cNvPicPr preferRelativeResize="0"/>
          <p:nvPr/>
        </p:nvPicPr>
        <p:blipFill rotWithShape="1">
          <a:blip r:embed="rId3">
            <a:alphaModFix/>
          </a:blip>
          <a:srcRect b="0" l="0" r="24282" t="0"/>
          <a:stretch/>
        </p:blipFill>
        <p:spPr>
          <a:xfrm flipH="1" rot="3133154">
            <a:off x="3429122" y="4397155"/>
            <a:ext cx="870083" cy="499191"/>
          </a:xfrm>
          <a:prstGeom prst="rect">
            <a:avLst/>
          </a:prstGeom>
          <a:noFill/>
          <a:ln>
            <a:noFill/>
          </a:ln>
        </p:spPr>
      </p:pic>
      <p:sp>
        <p:nvSpPr>
          <p:cNvPr id="449" name="Google Shape;449;p27"/>
          <p:cNvSpPr txBox="1"/>
          <p:nvPr/>
        </p:nvSpPr>
        <p:spPr>
          <a:xfrm rot="279706">
            <a:off x="-225621" y="1956358"/>
            <a:ext cx="686571" cy="1092841"/>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5900">
                <a:solidFill>
                  <a:srgbClr val="CC0000"/>
                </a:solidFill>
              </a:rPr>
              <a:t>?</a:t>
            </a:r>
            <a:endParaRPr sz="5900">
              <a:solidFill>
                <a:srgbClr val="CC0000"/>
              </a:solidFill>
            </a:endParaRPr>
          </a:p>
        </p:txBody>
      </p:sp>
      <p:pic>
        <p:nvPicPr>
          <p:cNvPr id="450" name="Google Shape;450;p27"/>
          <p:cNvPicPr preferRelativeResize="0"/>
          <p:nvPr/>
        </p:nvPicPr>
        <p:blipFill>
          <a:blip r:embed="rId4">
            <a:alphaModFix/>
          </a:blip>
          <a:stretch>
            <a:fillRect/>
          </a:stretch>
        </p:blipFill>
        <p:spPr>
          <a:xfrm>
            <a:off x="-558600" y="3824869"/>
            <a:ext cx="1146750" cy="1173581"/>
          </a:xfrm>
          <a:prstGeom prst="rect">
            <a:avLst/>
          </a:prstGeom>
          <a:noFill/>
          <a:ln>
            <a:noFill/>
          </a:ln>
        </p:spPr>
      </p:pic>
      <p:sp>
        <p:nvSpPr>
          <p:cNvPr id="451" name="Google Shape;451;p27"/>
          <p:cNvSpPr txBox="1"/>
          <p:nvPr/>
        </p:nvSpPr>
        <p:spPr>
          <a:xfrm flipH="1" rot="-1876488">
            <a:off x="679126" y="3449555"/>
            <a:ext cx="379086" cy="1108089"/>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6000">
                <a:solidFill>
                  <a:srgbClr val="073763"/>
                </a:solidFill>
              </a:rPr>
              <a:t>!</a:t>
            </a:r>
            <a:endParaRPr sz="6000">
              <a:solidFill>
                <a:srgbClr val="073763"/>
              </a:solidFill>
            </a:endParaRPr>
          </a:p>
        </p:txBody>
      </p:sp>
      <p:sp>
        <p:nvSpPr>
          <p:cNvPr id="452" name="Google Shape;452;p27"/>
          <p:cNvSpPr/>
          <p:nvPr/>
        </p:nvSpPr>
        <p:spPr>
          <a:xfrm rot="-6598506">
            <a:off x="-122541" y="-54993"/>
            <a:ext cx="367083" cy="365187"/>
          </a:xfrm>
          <a:prstGeom prst="ellipse">
            <a:avLst/>
          </a:prstGeom>
          <a:solidFill>
            <a:srgbClr val="99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3" name="Google Shape;453;p27"/>
          <p:cNvSpPr/>
          <p:nvPr/>
        </p:nvSpPr>
        <p:spPr>
          <a:xfrm rot="-6598254">
            <a:off x="356866" y="1585673"/>
            <a:ext cx="481345" cy="468248"/>
          </a:xfrm>
          <a:prstGeom prst="ellipse">
            <a:avLst/>
          </a:prstGeom>
          <a:solidFill>
            <a:srgbClr val="CC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 name="Google Shape;454;p27"/>
          <p:cNvSpPr txBox="1"/>
          <p:nvPr/>
        </p:nvSpPr>
        <p:spPr>
          <a:xfrm rot="994192">
            <a:off x="8119919" y="3372850"/>
            <a:ext cx="521768" cy="923366"/>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4800">
                <a:solidFill>
                  <a:srgbClr val="073763"/>
                </a:solidFill>
              </a:rPr>
              <a:t>!</a:t>
            </a:r>
            <a:endParaRPr/>
          </a:p>
        </p:txBody>
      </p:sp>
      <p:sp>
        <p:nvSpPr>
          <p:cNvPr id="455" name="Google Shape;455;p27"/>
          <p:cNvSpPr/>
          <p:nvPr/>
        </p:nvSpPr>
        <p:spPr>
          <a:xfrm rot="-6598088">
            <a:off x="8801698" y="189423"/>
            <a:ext cx="294292" cy="263356"/>
          </a:xfrm>
          <a:prstGeom prst="ellipse">
            <a:avLst/>
          </a:prstGeom>
          <a:solidFill>
            <a:srgbClr val="0737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56" name="Google Shape;456;p27"/>
          <p:cNvPicPr preferRelativeResize="0"/>
          <p:nvPr/>
        </p:nvPicPr>
        <p:blipFill rotWithShape="1">
          <a:blip r:embed="rId3">
            <a:alphaModFix/>
          </a:blip>
          <a:srcRect b="0" l="0" r="5829" t="0"/>
          <a:stretch/>
        </p:blipFill>
        <p:spPr>
          <a:xfrm rot="6622432">
            <a:off x="8088497" y="920800"/>
            <a:ext cx="991906" cy="457575"/>
          </a:xfrm>
          <a:prstGeom prst="rect">
            <a:avLst/>
          </a:prstGeom>
          <a:noFill/>
          <a:ln>
            <a:noFill/>
          </a:ln>
        </p:spPr>
      </p:pic>
      <p:sp>
        <p:nvSpPr>
          <p:cNvPr id="457" name="Google Shape;457;p27"/>
          <p:cNvSpPr/>
          <p:nvPr/>
        </p:nvSpPr>
        <p:spPr>
          <a:xfrm rot="-6597214">
            <a:off x="1365520" y="4749681"/>
            <a:ext cx="447461" cy="468632"/>
          </a:xfrm>
          <a:prstGeom prst="ellipse">
            <a:avLst/>
          </a:prstGeom>
          <a:solidFill>
            <a:srgbClr val="CC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58" name="Google Shape;458;p27"/>
          <p:cNvPicPr preferRelativeResize="0"/>
          <p:nvPr/>
        </p:nvPicPr>
        <p:blipFill>
          <a:blip r:embed="rId5">
            <a:alphaModFix/>
          </a:blip>
          <a:stretch>
            <a:fillRect/>
          </a:stretch>
        </p:blipFill>
        <p:spPr>
          <a:xfrm rot="1302271">
            <a:off x="3754175" y="-344152"/>
            <a:ext cx="631400" cy="675475"/>
          </a:xfrm>
          <a:prstGeom prst="rect">
            <a:avLst/>
          </a:prstGeom>
          <a:noFill/>
          <a:ln>
            <a:noFill/>
          </a:ln>
        </p:spPr>
      </p:pic>
      <p:sp>
        <p:nvSpPr>
          <p:cNvPr id="459" name="Google Shape;459;p27"/>
          <p:cNvSpPr txBox="1"/>
          <p:nvPr/>
        </p:nvSpPr>
        <p:spPr>
          <a:xfrm rot="3886993">
            <a:off x="2317913" y="-459"/>
            <a:ext cx="701336" cy="1108217"/>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6000">
                <a:solidFill>
                  <a:srgbClr val="CC0000"/>
                </a:solidFill>
              </a:rPr>
              <a:t>!</a:t>
            </a:r>
            <a:endParaRPr sz="2600">
              <a:solidFill>
                <a:srgbClr val="CC0000"/>
              </a:solidFill>
            </a:endParaRPr>
          </a:p>
        </p:txBody>
      </p:sp>
      <p:pic>
        <p:nvPicPr>
          <p:cNvPr id="460" name="Google Shape;460;p27"/>
          <p:cNvPicPr preferRelativeResize="0"/>
          <p:nvPr/>
        </p:nvPicPr>
        <p:blipFill rotWithShape="1">
          <a:blip r:embed="rId6">
            <a:alphaModFix/>
          </a:blip>
          <a:srcRect b="8590" l="5197" r="4091" t="10971"/>
          <a:stretch/>
        </p:blipFill>
        <p:spPr>
          <a:xfrm>
            <a:off x="295300" y="189275"/>
            <a:ext cx="1146750" cy="922706"/>
          </a:xfrm>
          <a:prstGeom prst="rect">
            <a:avLst/>
          </a:prstGeom>
          <a:noFill/>
          <a:ln>
            <a:noFill/>
          </a:ln>
        </p:spPr>
      </p:pic>
      <p:pic>
        <p:nvPicPr>
          <p:cNvPr id="461" name="Google Shape;461;p27"/>
          <p:cNvPicPr preferRelativeResize="0"/>
          <p:nvPr/>
        </p:nvPicPr>
        <p:blipFill rotWithShape="1">
          <a:blip r:embed="rId6">
            <a:alphaModFix/>
          </a:blip>
          <a:srcRect b="8590" l="5197" r="4091" t="10971"/>
          <a:stretch/>
        </p:blipFill>
        <p:spPr>
          <a:xfrm>
            <a:off x="5532100" y="4730244"/>
            <a:ext cx="759000" cy="610705"/>
          </a:xfrm>
          <a:prstGeom prst="rect">
            <a:avLst/>
          </a:prstGeom>
          <a:noFill/>
          <a:ln>
            <a:noFill/>
          </a:ln>
        </p:spPr>
      </p:pic>
      <p:pic>
        <p:nvPicPr>
          <p:cNvPr id="462" name="Google Shape;462;p27"/>
          <p:cNvPicPr preferRelativeResize="0"/>
          <p:nvPr/>
        </p:nvPicPr>
        <p:blipFill rotWithShape="1">
          <a:blip r:embed="rId7">
            <a:alphaModFix/>
          </a:blip>
          <a:srcRect b="0" l="0" r="1671" t="10080"/>
          <a:stretch/>
        </p:blipFill>
        <p:spPr>
          <a:xfrm>
            <a:off x="7930938" y="2536513"/>
            <a:ext cx="899700" cy="675569"/>
          </a:xfrm>
          <a:prstGeom prst="rect">
            <a:avLst/>
          </a:prstGeom>
          <a:noFill/>
          <a:ln>
            <a:noFill/>
          </a:ln>
        </p:spPr>
      </p:pic>
      <p:sp>
        <p:nvSpPr>
          <p:cNvPr id="463" name="Google Shape;463;p27"/>
          <p:cNvSpPr txBox="1"/>
          <p:nvPr/>
        </p:nvSpPr>
        <p:spPr>
          <a:xfrm>
            <a:off x="754423" y="2229075"/>
            <a:ext cx="6630900" cy="1650000"/>
          </a:xfrm>
          <a:prstGeom prst="rect">
            <a:avLst/>
          </a:prstGeom>
          <a:noFill/>
          <a:ln>
            <a:noFill/>
          </a:ln>
        </p:spPr>
        <p:txBody>
          <a:bodyPr anchorCtr="0" anchor="t" bIns="91425" lIns="91425" spcFirstLastPara="1" rIns="91425" wrap="square" tIns="91425">
            <a:spAutoFit/>
          </a:bodyPr>
          <a:lstStyle/>
          <a:p>
            <a:pPr indent="-336550" lvl="0" marL="457200" rtl="0" algn="l">
              <a:lnSpc>
                <a:spcPct val="115000"/>
              </a:lnSpc>
              <a:spcBef>
                <a:spcPts val="0"/>
              </a:spcBef>
              <a:spcAft>
                <a:spcPts val="0"/>
              </a:spcAft>
              <a:buClr>
                <a:schemeClr val="dk1"/>
              </a:buClr>
              <a:buSzPts val="1700"/>
              <a:buChar char="❖"/>
            </a:pPr>
            <a:r>
              <a:rPr lang="en-GB" sz="1700">
                <a:solidFill>
                  <a:schemeClr val="dk1"/>
                </a:solidFill>
              </a:rPr>
              <a:t>It is very important to classify what will be the focus of the research and how you will opt for the participants that will be involved in your study. </a:t>
            </a:r>
            <a:endParaRPr sz="1700">
              <a:solidFill>
                <a:schemeClr val="dk1"/>
              </a:solidFill>
            </a:endParaRPr>
          </a:p>
          <a:p>
            <a:pPr indent="-336550" lvl="0" marL="457200" rtl="0" algn="l">
              <a:lnSpc>
                <a:spcPct val="115000"/>
              </a:lnSpc>
              <a:spcBef>
                <a:spcPts val="0"/>
              </a:spcBef>
              <a:spcAft>
                <a:spcPts val="0"/>
              </a:spcAft>
              <a:buClr>
                <a:schemeClr val="dk1"/>
              </a:buClr>
              <a:buSzPts val="1700"/>
              <a:buChar char="❖"/>
            </a:pPr>
            <a:r>
              <a:rPr lang="en-GB" sz="1700">
                <a:solidFill>
                  <a:schemeClr val="dk1"/>
                </a:solidFill>
              </a:rPr>
              <a:t>Population is the group that is included in the research for drawing results and conclusions. </a:t>
            </a:r>
            <a:endParaRPr sz="1700">
              <a:solidFill>
                <a:schemeClr val="dk1"/>
              </a:solidFill>
            </a:endParaRPr>
          </a:p>
        </p:txBody>
      </p:sp>
      <p:sp>
        <p:nvSpPr>
          <p:cNvPr id="464" name="Google Shape;464;p27"/>
          <p:cNvSpPr/>
          <p:nvPr/>
        </p:nvSpPr>
        <p:spPr>
          <a:xfrm rot="-6598088">
            <a:off x="2359748" y="1051673"/>
            <a:ext cx="294292" cy="263356"/>
          </a:xfrm>
          <a:prstGeom prst="ellipse">
            <a:avLst/>
          </a:prstGeom>
          <a:solidFill>
            <a:srgbClr val="0737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65" name="Google Shape;465;p27"/>
          <p:cNvPicPr preferRelativeResize="0"/>
          <p:nvPr/>
        </p:nvPicPr>
        <p:blipFill rotWithShape="1">
          <a:blip r:embed="rId3">
            <a:alphaModFix/>
          </a:blip>
          <a:srcRect b="0" l="0" r="24282" t="0"/>
          <a:stretch/>
        </p:blipFill>
        <p:spPr>
          <a:xfrm flipH="1" rot="-5742319">
            <a:off x="5762422" y="502705"/>
            <a:ext cx="870083" cy="499192"/>
          </a:xfrm>
          <a:prstGeom prst="rect">
            <a:avLst/>
          </a:prstGeom>
          <a:noFill/>
          <a:ln>
            <a:noFill/>
          </a:ln>
        </p:spPr>
      </p:pic>
      <p:sp>
        <p:nvSpPr>
          <p:cNvPr id="466" name="Google Shape;466;p27"/>
          <p:cNvSpPr txBox="1"/>
          <p:nvPr/>
        </p:nvSpPr>
        <p:spPr>
          <a:xfrm>
            <a:off x="1184263" y="850875"/>
            <a:ext cx="5542500" cy="1077300"/>
          </a:xfrm>
          <a:prstGeom prst="rect">
            <a:avLst/>
          </a:prstGeom>
          <a:solidFill>
            <a:srgbClr val="CC0000"/>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GB" sz="2900">
                <a:solidFill>
                  <a:srgbClr val="FFFFFF"/>
                </a:solidFill>
              </a:rPr>
              <a:t>Classify Your Population &amp; Sampling Method </a:t>
            </a:r>
            <a:r>
              <a:rPr b="1" lang="en-GB" sz="2900">
                <a:solidFill>
                  <a:srgbClr val="FFFFFF"/>
                </a:solidFill>
              </a:rPr>
              <a:t>  </a:t>
            </a:r>
            <a:endParaRPr sz="100">
              <a:solidFill>
                <a:srgbClr val="FFFFFF"/>
              </a:solidFill>
            </a:endParaRPr>
          </a:p>
        </p:txBody>
      </p:sp>
      <p:pic>
        <p:nvPicPr>
          <p:cNvPr id="467" name="Google Shape;467;p27"/>
          <p:cNvPicPr preferRelativeResize="0"/>
          <p:nvPr/>
        </p:nvPicPr>
        <p:blipFill>
          <a:blip r:embed="rId4">
            <a:alphaModFix/>
          </a:blip>
          <a:stretch>
            <a:fillRect/>
          </a:stretch>
        </p:blipFill>
        <p:spPr>
          <a:xfrm rot="2236205">
            <a:off x="6485575" y="4167794"/>
            <a:ext cx="936000" cy="957906"/>
          </a:xfrm>
          <a:prstGeom prst="rect">
            <a:avLst/>
          </a:prstGeom>
          <a:noFill/>
          <a:ln>
            <a:noFill/>
          </a:ln>
        </p:spPr>
      </p:pic>
      <p:pic>
        <p:nvPicPr>
          <p:cNvPr id="468" name="Google Shape;468;p27"/>
          <p:cNvPicPr preferRelativeResize="0"/>
          <p:nvPr/>
        </p:nvPicPr>
        <p:blipFill>
          <a:blip r:embed="rId8">
            <a:alphaModFix/>
          </a:blip>
          <a:stretch>
            <a:fillRect/>
          </a:stretch>
        </p:blipFill>
        <p:spPr>
          <a:xfrm>
            <a:off x="7999050" y="3985645"/>
            <a:ext cx="1002051" cy="978904"/>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2" name="Shape 472"/>
        <p:cNvGrpSpPr/>
        <p:nvPr/>
      </p:nvGrpSpPr>
      <p:grpSpPr>
        <a:xfrm>
          <a:off x="0" y="0"/>
          <a:ext cx="0" cy="0"/>
          <a:chOff x="0" y="0"/>
          <a:chExt cx="0" cy="0"/>
        </a:xfrm>
      </p:grpSpPr>
      <p:sp>
        <p:nvSpPr>
          <p:cNvPr id="473" name="Google Shape;473;p28"/>
          <p:cNvSpPr/>
          <p:nvPr/>
        </p:nvSpPr>
        <p:spPr>
          <a:xfrm rot="-6596014">
            <a:off x="-1794404" y="2134400"/>
            <a:ext cx="1037455" cy="1037455"/>
          </a:xfrm>
          <a:prstGeom prst="ellipse">
            <a:avLst/>
          </a:pr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 name="Google Shape;474;p28"/>
          <p:cNvSpPr/>
          <p:nvPr/>
        </p:nvSpPr>
        <p:spPr>
          <a:xfrm rot="-6599135">
            <a:off x="-849191" y="1450070"/>
            <a:ext cx="592480" cy="592480"/>
          </a:xfrm>
          <a:prstGeom prst="ellipse">
            <a:avLst/>
          </a:prstGeom>
          <a:solidFill>
            <a:srgbClr val="1155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 name="Google Shape;475;p28"/>
          <p:cNvSpPr/>
          <p:nvPr/>
        </p:nvSpPr>
        <p:spPr>
          <a:xfrm>
            <a:off x="2590350" y="4575400"/>
            <a:ext cx="1146900" cy="1173600"/>
          </a:xfrm>
          <a:prstGeom prst="ellipse">
            <a:avLst/>
          </a:prstGeom>
          <a:solidFill>
            <a:srgbClr val="073763"/>
          </a:solidFill>
          <a:ln>
            <a:noFill/>
          </a:ln>
          <a:effectLst>
            <a:outerShdw blurRad="228600" rotWithShape="0" algn="tl" dir="5400000" dist="50800">
              <a:srgbClr val="000000">
                <a:alpha val="549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b="1" sz="3200"/>
          </a:p>
        </p:txBody>
      </p:sp>
      <p:sp>
        <p:nvSpPr>
          <p:cNvPr id="476" name="Google Shape;476;p28"/>
          <p:cNvSpPr/>
          <p:nvPr/>
        </p:nvSpPr>
        <p:spPr>
          <a:xfrm>
            <a:off x="6467050" y="-306825"/>
            <a:ext cx="1914900" cy="1914900"/>
          </a:xfrm>
          <a:prstGeom prst="donut">
            <a:avLst>
              <a:gd fmla="val 25000" name="adj"/>
            </a:avLst>
          </a:prstGeom>
          <a:solidFill>
            <a:srgbClr val="1C4587"/>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77" name="Google Shape;477;p28"/>
          <p:cNvPicPr preferRelativeResize="0"/>
          <p:nvPr/>
        </p:nvPicPr>
        <p:blipFill rotWithShape="1">
          <a:blip r:embed="rId3">
            <a:alphaModFix/>
          </a:blip>
          <a:srcRect b="0" l="0" r="24282" t="0"/>
          <a:stretch/>
        </p:blipFill>
        <p:spPr>
          <a:xfrm flipH="1" rot="3133154">
            <a:off x="3429122" y="4397155"/>
            <a:ext cx="870083" cy="499191"/>
          </a:xfrm>
          <a:prstGeom prst="rect">
            <a:avLst/>
          </a:prstGeom>
          <a:noFill/>
          <a:ln>
            <a:noFill/>
          </a:ln>
        </p:spPr>
      </p:pic>
      <p:sp>
        <p:nvSpPr>
          <p:cNvPr id="478" name="Google Shape;478;p28"/>
          <p:cNvSpPr txBox="1"/>
          <p:nvPr/>
        </p:nvSpPr>
        <p:spPr>
          <a:xfrm rot="279706">
            <a:off x="-225621" y="1956358"/>
            <a:ext cx="686571" cy="1092841"/>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5900">
                <a:solidFill>
                  <a:srgbClr val="CC0000"/>
                </a:solidFill>
              </a:rPr>
              <a:t>?</a:t>
            </a:r>
            <a:endParaRPr sz="5900">
              <a:solidFill>
                <a:srgbClr val="CC0000"/>
              </a:solidFill>
            </a:endParaRPr>
          </a:p>
        </p:txBody>
      </p:sp>
      <p:pic>
        <p:nvPicPr>
          <p:cNvPr id="479" name="Google Shape;479;p28"/>
          <p:cNvPicPr preferRelativeResize="0"/>
          <p:nvPr/>
        </p:nvPicPr>
        <p:blipFill>
          <a:blip r:embed="rId4">
            <a:alphaModFix/>
          </a:blip>
          <a:stretch>
            <a:fillRect/>
          </a:stretch>
        </p:blipFill>
        <p:spPr>
          <a:xfrm>
            <a:off x="-558600" y="3824869"/>
            <a:ext cx="1146750" cy="1173581"/>
          </a:xfrm>
          <a:prstGeom prst="rect">
            <a:avLst/>
          </a:prstGeom>
          <a:noFill/>
          <a:ln>
            <a:noFill/>
          </a:ln>
        </p:spPr>
      </p:pic>
      <p:sp>
        <p:nvSpPr>
          <p:cNvPr id="480" name="Google Shape;480;p28"/>
          <p:cNvSpPr txBox="1"/>
          <p:nvPr/>
        </p:nvSpPr>
        <p:spPr>
          <a:xfrm flipH="1" rot="-1876488">
            <a:off x="679126" y="3449555"/>
            <a:ext cx="379086" cy="1108089"/>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6000">
                <a:solidFill>
                  <a:srgbClr val="073763"/>
                </a:solidFill>
              </a:rPr>
              <a:t>!</a:t>
            </a:r>
            <a:endParaRPr sz="6000">
              <a:solidFill>
                <a:srgbClr val="073763"/>
              </a:solidFill>
            </a:endParaRPr>
          </a:p>
        </p:txBody>
      </p:sp>
      <p:sp>
        <p:nvSpPr>
          <p:cNvPr id="481" name="Google Shape;481;p28"/>
          <p:cNvSpPr/>
          <p:nvPr/>
        </p:nvSpPr>
        <p:spPr>
          <a:xfrm rot="-6598506">
            <a:off x="-122541" y="-54993"/>
            <a:ext cx="367083" cy="365187"/>
          </a:xfrm>
          <a:prstGeom prst="ellipse">
            <a:avLst/>
          </a:prstGeom>
          <a:solidFill>
            <a:srgbClr val="99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2" name="Google Shape;482;p28"/>
          <p:cNvSpPr/>
          <p:nvPr/>
        </p:nvSpPr>
        <p:spPr>
          <a:xfrm rot="-6598254">
            <a:off x="356866" y="1585673"/>
            <a:ext cx="481345" cy="468248"/>
          </a:xfrm>
          <a:prstGeom prst="ellipse">
            <a:avLst/>
          </a:prstGeom>
          <a:solidFill>
            <a:srgbClr val="CC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3" name="Google Shape;483;p28"/>
          <p:cNvSpPr txBox="1"/>
          <p:nvPr/>
        </p:nvSpPr>
        <p:spPr>
          <a:xfrm rot="994192">
            <a:off x="8119919" y="3372850"/>
            <a:ext cx="521768" cy="923366"/>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4800">
                <a:solidFill>
                  <a:srgbClr val="073763"/>
                </a:solidFill>
              </a:rPr>
              <a:t>!</a:t>
            </a:r>
            <a:endParaRPr/>
          </a:p>
        </p:txBody>
      </p:sp>
      <p:sp>
        <p:nvSpPr>
          <p:cNvPr id="484" name="Google Shape;484;p28"/>
          <p:cNvSpPr/>
          <p:nvPr/>
        </p:nvSpPr>
        <p:spPr>
          <a:xfrm rot="-6598088">
            <a:off x="8801698" y="189423"/>
            <a:ext cx="294292" cy="263356"/>
          </a:xfrm>
          <a:prstGeom prst="ellipse">
            <a:avLst/>
          </a:prstGeom>
          <a:solidFill>
            <a:srgbClr val="0737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85" name="Google Shape;485;p28"/>
          <p:cNvPicPr preferRelativeResize="0"/>
          <p:nvPr/>
        </p:nvPicPr>
        <p:blipFill rotWithShape="1">
          <a:blip r:embed="rId3">
            <a:alphaModFix/>
          </a:blip>
          <a:srcRect b="0" l="0" r="5829" t="0"/>
          <a:stretch/>
        </p:blipFill>
        <p:spPr>
          <a:xfrm rot="6622432">
            <a:off x="8088497" y="920800"/>
            <a:ext cx="991906" cy="457575"/>
          </a:xfrm>
          <a:prstGeom prst="rect">
            <a:avLst/>
          </a:prstGeom>
          <a:noFill/>
          <a:ln>
            <a:noFill/>
          </a:ln>
        </p:spPr>
      </p:pic>
      <p:sp>
        <p:nvSpPr>
          <p:cNvPr id="486" name="Google Shape;486;p28"/>
          <p:cNvSpPr/>
          <p:nvPr/>
        </p:nvSpPr>
        <p:spPr>
          <a:xfrm rot="-6597214">
            <a:off x="1365520" y="4749681"/>
            <a:ext cx="447461" cy="468632"/>
          </a:xfrm>
          <a:prstGeom prst="ellipse">
            <a:avLst/>
          </a:prstGeom>
          <a:solidFill>
            <a:srgbClr val="CC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87" name="Google Shape;487;p28"/>
          <p:cNvPicPr preferRelativeResize="0"/>
          <p:nvPr/>
        </p:nvPicPr>
        <p:blipFill>
          <a:blip r:embed="rId5">
            <a:alphaModFix/>
          </a:blip>
          <a:stretch>
            <a:fillRect/>
          </a:stretch>
        </p:blipFill>
        <p:spPr>
          <a:xfrm rot="1302271">
            <a:off x="3754175" y="-344152"/>
            <a:ext cx="631400" cy="675475"/>
          </a:xfrm>
          <a:prstGeom prst="rect">
            <a:avLst/>
          </a:prstGeom>
          <a:noFill/>
          <a:ln>
            <a:noFill/>
          </a:ln>
        </p:spPr>
      </p:pic>
      <p:sp>
        <p:nvSpPr>
          <p:cNvPr id="488" name="Google Shape;488;p28"/>
          <p:cNvSpPr txBox="1"/>
          <p:nvPr/>
        </p:nvSpPr>
        <p:spPr>
          <a:xfrm rot="3886993">
            <a:off x="2317913" y="-459"/>
            <a:ext cx="701336" cy="1108217"/>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6000">
                <a:solidFill>
                  <a:srgbClr val="CC0000"/>
                </a:solidFill>
              </a:rPr>
              <a:t>!</a:t>
            </a:r>
            <a:endParaRPr sz="2600">
              <a:solidFill>
                <a:srgbClr val="CC0000"/>
              </a:solidFill>
            </a:endParaRPr>
          </a:p>
        </p:txBody>
      </p:sp>
      <p:pic>
        <p:nvPicPr>
          <p:cNvPr id="489" name="Google Shape;489;p28"/>
          <p:cNvPicPr preferRelativeResize="0"/>
          <p:nvPr/>
        </p:nvPicPr>
        <p:blipFill rotWithShape="1">
          <a:blip r:embed="rId6">
            <a:alphaModFix/>
          </a:blip>
          <a:srcRect b="8590" l="5197" r="4091" t="10971"/>
          <a:stretch/>
        </p:blipFill>
        <p:spPr>
          <a:xfrm>
            <a:off x="295300" y="189275"/>
            <a:ext cx="1146750" cy="922706"/>
          </a:xfrm>
          <a:prstGeom prst="rect">
            <a:avLst/>
          </a:prstGeom>
          <a:noFill/>
          <a:ln>
            <a:noFill/>
          </a:ln>
        </p:spPr>
      </p:pic>
      <p:pic>
        <p:nvPicPr>
          <p:cNvPr id="490" name="Google Shape;490;p28"/>
          <p:cNvPicPr preferRelativeResize="0"/>
          <p:nvPr/>
        </p:nvPicPr>
        <p:blipFill rotWithShape="1">
          <a:blip r:embed="rId6">
            <a:alphaModFix/>
          </a:blip>
          <a:srcRect b="8590" l="5197" r="4091" t="10971"/>
          <a:stretch/>
        </p:blipFill>
        <p:spPr>
          <a:xfrm>
            <a:off x="5532100" y="4730244"/>
            <a:ext cx="759000" cy="610705"/>
          </a:xfrm>
          <a:prstGeom prst="rect">
            <a:avLst/>
          </a:prstGeom>
          <a:noFill/>
          <a:ln>
            <a:noFill/>
          </a:ln>
        </p:spPr>
      </p:pic>
      <p:pic>
        <p:nvPicPr>
          <p:cNvPr id="491" name="Google Shape;491;p28"/>
          <p:cNvPicPr preferRelativeResize="0"/>
          <p:nvPr/>
        </p:nvPicPr>
        <p:blipFill rotWithShape="1">
          <a:blip r:embed="rId7">
            <a:alphaModFix/>
          </a:blip>
          <a:srcRect b="0" l="0" r="1671" t="10080"/>
          <a:stretch/>
        </p:blipFill>
        <p:spPr>
          <a:xfrm>
            <a:off x="7930938" y="2536513"/>
            <a:ext cx="899700" cy="675569"/>
          </a:xfrm>
          <a:prstGeom prst="rect">
            <a:avLst/>
          </a:prstGeom>
          <a:noFill/>
          <a:ln>
            <a:noFill/>
          </a:ln>
        </p:spPr>
      </p:pic>
      <p:sp>
        <p:nvSpPr>
          <p:cNvPr id="492" name="Google Shape;492;p28"/>
          <p:cNvSpPr txBox="1"/>
          <p:nvPr/>
        </p:nvSpPr>
        <p:spPr>
          <a:xfrm>
            <a:off x="754423" y="2229075"/>
            <a:ext cx="6630900" cy="1349100"/>
          </a:xfrm>
          <a:prstGeom prst="rect">
            <a:avLst/>
          </a:prstGeom>
          <a:noFill/>
          <a:ln>
            <a:noFill/>
          </a:ln>
        </p:spPr>
        <p:txBody>
          <a:bodyPr anchorCtr="0" anchor="t" bIns="91425" lIns="91425" spcFirstLastPara="1" rIns="91425" wrap="square" tIns="91425">
            <a:spAutoFit/>
          </a:bodyPr>
          <a:lstStyle/>
          <a:p>
            <a:pPr indent="-336550" lvl="0" marL="457200" rtl="0" algn="l">
              <a:lnSpc>
                <a:spcPct val="115000"/>
              </a:lnSpc>
              <a:spcBef>
                <a:spcPts val="0"/>
              </a:spcBef>
              <a:spcAft>
                <a:spcPts val="0"/>
              </a:spcAft>
              <a:buClr>
                <a:schemeClr val="dk1"/>
              </a:buClr>
              <a:buSzPts val="1700"/>
              <a:buChar char="❖"/>
            </a:pPr>
            <a:r>
              <a:rPr lang="en-GB" sz="1700">
                <a:solidFill>
                  <a:schemeClr val="dk1"/>
                </a:solidFill>
              </a:rPr>
              <a:t>Whereas, sample is the group that is chosen from the entire population from which the data will be gathered. </a:t>
            </a:r>
            <a:endParaRPr sz="1700">
              <a:solidFill>
                <a:schemeClr val="dk1"/>
              </a:solidFill>
            </a:endParaRPr>
          </a:p>
          <a:p>
            <a:pPr indent="-336550" lvl="0" marL="457200" rtl="0" algn="l">
              <a:lnSpc>
                <a:spcPct val="115000"/>
              </a:lnSpc>
              <a:spcBef>
                <a:spcPts val="0"/>
              </a:spcBef>
              <a:spcAft>
                <a:spcPts val="0"/>
              </a:spcAft>
              <a:buClr>
                <a:schemeClr val="dk1"/>
              </a:buClr>
              <a:buSzPts val="1700"/>
              <a:buChar char="❖"/>
            </a:pPr>
            <a:r>
              <a:rPr lang="en-GB" sz="1700">
                <a:solidFill>
                  <a:schemeClr val="dk1"/>
                </a:solidFill>
              </a:rPr>
              <a:t>Sampling method would be of two types including probability sampling and non-probability sampling. </a:t>
            </a:r>
            <a:r>
              <a:rPr lang="en-GB" sz="1700">
                <a:solidFill>
                  <a:schemeClr val="dk1"/>
                </a:solidFill>
              </a:rPr>
              <a:t> </a:t>
            </a:r>
            <a:endParaRPr sz="1700">
              <a:solidFill>
                <a:schemeClr val="dk1"/>
              </a:solidFill>
            </a:endParaRPr>
          </a:p>
        </p:txBody>
      </p:sp>
      <p:sp>
        <p:nvSpPr>
          <p:cNvPr id="493" name="Google Shape;493;p28"/>
          <p:cNvSpPr/>
          <p:nvPr/>
        </p:nvSpPr>
        <p:spPr>
          <a:xfrm rot="-6598088">
            <a:off x="2359748" y="1051673"/>
            <a:ext cx="294292" cy="263356"/>
          </a:xfrm>
          <a:prstGeom prst="ellipse">
            <a:avLst/>
          </a:prstGeom>
          <a:solidFill>
            <a:srgbClr val="0737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94" name="Google Shape;494;p28"/>
          <p:cNvPicPr preferRelativeResize="0"/>
          <p:nvPr/>
        </p:nvPicPr>
        <p:blipFill rotWithShape="1">
          <a:blip r:embed="rId3">
            <a:alphaModFix/>
          </a:blip>
          <a:srcRect b="0" l="0" r="24282" t="0"/>
          <a:stretch/>
        </p:blipFill>
        <p:spPr>
          <a:xfrm flipH="1" rot="-5742319">
            <a:off x="5762422" y="502705"/>
            <a:ext cx="870083" cy="499192"/>
          </a:xfrm>
          <a:prstGeom prst="rect">
            <a:avLst/>
          </a:prstGeom>
          <a:noFill/>
          <a:ln>
            <a:noFill/>
          </a:ln>
        </p:spPr>
      </p:pic>
      <p:sp>
        <p:nvSpPr>
          <p:cNvPr id="495" name="Google Shape;495;p28"/>
          <p:cNvSpPr txBox="1"/>
          <p:nvPr/>
        </p:nvSpPr>
        <p:spPr>
          <a:xfrm>
            <a:off x="1184263" y="850875"/>
            <a:ext cx="5542500" cy="1077300"/>
          </a:xfrm>
          <a:prstGeom prst="rect">
            <a:avLst/>
          </a:prstGeom>
          <a:solidFill>
            <a:srgbClr val="CC0000"/>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GB" sz="2900">
                <a:solidFill>
                  <a:srgbClr val="FFFFFF"/>
                </a:solidFill>
              </a:rPr>
              <a:t>Classify Your Population &amp; Sampling Method   </a:t>
            </a:r>
            <a:endParaRPr sz="100">
              <a:solidFill>
                <a:srgbClr val="FFFFFF"/>
              </a:solidFill>
            </a:endParaRPr>
          </a:p>
        </p:txBody>
      </p:sp>
      <p:pic>
        <p:nvPicPr>
          <p:cNvPr id="496" name="Google Shape;496;p28"/>
          <p:cNvPicPr preferRelativeResize="0"/>
          <p:nvPr/>
        </p:nvPicPr>
        <p:blipFill>
          <a:blip r:embed="rId4">
            <a:alphaModFix/>
          </a:blip>
          <a:stretch>
            <a:fillRect/>
          </a:stretch>
        </p:blipFill>
        <p:spPr>
          <a:xfrm rot="2236205">
            <a:off x="6485575" y="4167794"/>
            <a:ext cx="936000" cy="957906"/>
          </a:xfrm>
          <a:prstGeom prst="rect">
            <a:avLst/>
          </a:prstGeom>
          <a:noFill/>
          <a:ln>
            <a:noFill/>
          </a:ln>
        </p:spPr>
      </p:pic>
      <p:pic>
        <p:nvPicPr>
          <p:cNvPr id="497" name="Google Shape;497;p28"/>
          <p:cNvPicPr preferRelativeResize="0"/>
          <p:nvPr/>
        </p:nvPicPr>
        <p:blipFill>
          <a:blip r:embed="rId8">
            <a:alphaModFix/>
          </a:blip>
          <a:stretch>
            <a:fillRect/>
          </a:stretch>
        </p:blipFill>
        <p:spPr>
          <a:xfrm>
            <a:off x="7999050" y="3985645"/>
            <a:ext cx="1002051" cy="978904"/>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1" name="Shape 501"/>
        <p:cNvGrpSpPr/>
        <p:nvPr/>
      </p:nvGrpSpPr>
      <p:grpSpPr>
        <a:xfrm>
          <a:off x="0" y="0"/>
          <a:ext cx="0" cy="0"/>
          <a:chOff x="0" y="0"/>
          <a:chExt cx="0" cy="0"/>
        </a:xfrm>
      </p:grpSpPr>
      <p:sp>
        <p:nvSpPr>
          <p:cNvPr id="502" name="Google Shape;502;p29"/>
          <p:cNvSpPr/>
          <p:nvPr/>
        </p:nvSpPr>
        <p:spPr>
          <a:xfrm rot="-6596014">
            <a:off x="-1794404" y="2134400"/>
            <a:ext cx="1037455" cy="1037455"/>
          </a:xfrm>
          <a:prstGeom prst="ellipse">
            <a:avLst/>
          </a:pr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3" name="Google Shape;503;p29"/>
          <p:cNvSpPr/>
          <p:nvPr/>
        </p:nvSpPr>
        <p:spPr>
          <a:xfrm rot="-6599135">
            <a:off x="-849191" y="1450070"/>
            <a:ext cx="592480" cy="592480"/>
          </a:xfrm>
          <a:prstGeom prst="ellipse">
            <a:avLst/>
          </a:prstGeom>
          <a:solidFill>
            <a:srgbClr val="1155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4" name="Google Shape;504;p29"/>
          <p:cNvSpPr/>
          <p:nvPr/>
        </p:nvSpPr>
        <p:spPr>
          <a:xfrm>
            <a:off x="2590350" y="4575400"/>
            <a:ext cx="1146900" cy="1173600"/>
          </a:xfrm>
          <a:prstGeom prst="ellipse">
            <a:avLst/>
          </a:prstGeom>
          <a:solidFill>
            <a:srgbClr val="073763"/>
          </a:solidFill>
          <a:ln>
            <a:noFill/>
          </a:ln>
          <a:effectLst>
            <a:outerShdw blurRad="228600" rotWithShape="0" algn="tl" dir="5400000" dist="50800">
              <a:srgbClr val="000000">
                <a:alpha val="549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b="1" sz="3200"/>
          </a:p>
        </p:txBody>
      </p:sp>
      <p:sp>
        <p:nvSpPr>
          <p:cNvPr id="505" name="Google Shape;505;p29"/>
          <p:cNvSpPr/>
          <p:nvPr/>
        </p:nvSpPr>
        <p:spPr>
          <a:xfrm>
            <a:off x="6467050" y="-306825"/>
            <a:ext cx="1914900" cy="1914900"/>
          </a:xfrm>
          <a:prstGeom prst="donut">
            <a:avLst>
              <a:gd fmla="val 25000" name="adj"/>
            </a:avLst>
          </a:prstGeom>
          <a:solidFill>
            <a:srgbClr val="1C4587"/>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06" name="Google Shape;506;p29"/>
          <p:cNvPicPr preferRelativeResize="0"/>
          <p:nvPr/>
        </p:nvPicPr>
        <p:blipFill rotWithShape="1">
          <a:blip r:embed="rId3">
            <a:alphaModFix/>
          </a:blip>
          <a:srcRect b="0" l="0" r="24282" t="0"/>
          <a:stretch/>
        </p:blipFill>
        <p:spPr>
          <a:xfrm flipH="1" rot="3133154">
            <a:off x="3429122" y="4397155"/>
            <a:ext cx="870083" cy="499191"/>
          </a:xfrm>
          <a:prstGeom prst="rect">
            <a:avLst/>
          </a:prstGeom>
          <a:noFill/>
          <a:ln>
            <a:noFill/>
          </a:ln>
        </p:spPr>
      </p:pic>
      <p:sp>
        <p:nvSpPr>
          <p:cNvPr id="507" name="Google Shape;507;p29"/>
          <p:cNvSpPr txBox="1"/>
          <p:nvPr/>
        </p:nvSpPr>
        <p:spPr>
          <a:xfrm rot="279706">
            <a:off x="-225621" y="1956358"/>
            <a:ext cx="686571" cy="1092841"/>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5900">
                <a:solidFill>
                  <a:srgbClr val="CC0000"/>
                </a:solidFill>
              </a:rPr>
              <a:t>?</a:t>
            </a:r>
            <a:endParaRPr sz="5900">
              <a:solidFill>
                <a:srgbClr val="CC0000"/>
              </a:solidFill>
            </a:endParaRPr>
          </a:p>
        </p:txBody>
      </p:sp>
      <p:pic>
        <p:nvPicPr>
          <p:cNvPr id="508" name="Google Shape;508;p29"/>
          <p:cNvPicPr preferRelativeResize="0"/>
          <p:nvPr/>
        </p:nvPicPr>
        <p:blipFill>
          <a:blip r:embed="rId4">
            <a:alphaModFix/>
          </a:blip>
          <a:stretch>
            <a:fillRect/>
          </a:stretch>
        </p:blipFill>
        <p:spPr>
          <a:xfrm>
            <a:off x="-558600" y="3824869"/>
            <a:ext cx="1146750" cy="1173581"/>
          </a:xfrm>
          <a:prstGeom prst="rect">
            <a:avLst/>
          </a:prstGeom>
          <a:noFill/>
          <a:ln>
            <a:noFill/>
          </a:ln>
        </p:spPr>
      </p:pic>
      <p:sp>
        <p:nvSpPr>
          <p:cNvPr id="509" name="Google Shape;509;p29"/>
          <p:cNvSpPr txBox="1"/>
          <p:nvPr/>
        </p:nvSpPr>
        <p:spPr>
          <a:xfrm flipH="1" rot="-1876488">
            <a:off x="679126" y="3449555"/>
            <a:ext cx="379086" cy="1108089"/>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6000">
                <a:solidFill>
                  <a:srgbClr val="073763"/>
                </a:solidFill>
              </a:rPr>
              <a:t>!</a:t>
            </a:r>
            <a:endParaRPr sz="6000">
              <a:solidFill>
                <a:srgbClr val="073763"/>
              </a:solidFill>
            </a:endParaRPr>
          </a:p>
        </p:txBody>
      </p:sp>
      <p:sp>
        <p:nvSpPr>
          <p:cNvPr id="510" name="Google Shape;510;p29"/>
          <p:cNvSpPr/>
          <p:nvPr/>
        </p:nvSpPr>
        <p:spPr>
          <a:xfrm rot="-6598506">
            <a:off x="-122541" y="-54993"/>
            <a:ext cx="367083" cy="365187"/>
          </a:xfrm>
          <a:prstGeom prst="ellipse">
            <a:avLst/>
          </a:prstGeom>
          <a:solidFill>
            <a:srgbClr val="99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1" name="Google Shape;511;p29"/>
          <p:cNvSpPr/>
          <p:nvPr/>
        </p:nvSpPr>
        <p:spPr>
          <a:xfrm rot="-6598254">
            <a:off x="356866" y="1585673"/>
            <a:ext cx="481345" cy="468248"/>
          </a:xfrm>
          <a:prstGeom prst="ellipse">
            <a:avLst/>
          </a:prstGeom>
          <a:solidFill>
            <a:srgbClr val="CC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2" name="Google Shape;512;p29"/>
          <p:cNvSpPr txBox="1"/>
          <p:nvPr/>
        </p:nvSpPr>
        <p:spPr>
          <a:xfrm rot="994192">
            <a:off x="8119919" y="3372850"/>
            <a:ext cx="521768" cy="923366"/>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4800">
                <a:solidFill>
                  <a:srgbClr val="073763"/>
                </a:solidFill>
              </a:rPr>
              <a:t>!</a:t>
            </a:r>
            <a:endParaRPr/>
          </a:p>
        </p:txBody>
      </p:sp>
      <p:sp>
        <p:nvSpPr>
          <p:cNvPr id="513" name="Google Shape;513;p29"/>
          <p:cNvSpPr/>
          <p:nvPr/>
        </p:nvSpPr>
        <p:spPr>
          <a:xfrm rot="-6598088">
            <a:off x="8801698" y="189423"/>
            <a:ext cx="294292" cy="263356"/>
          </a:xfrm>
          <a:prstGeom prst="ellipse">
            <a:avLst/>
          </a:prstGeom>
          <a:solidFill>
            <a:srgbClr val="0737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14" name="Google Shape;514;p29"/>
          <p:cNvPicPr preferRelativeResize="0"/>
          <p:nvPr/>
        </p:nvPicPr>
        <p:blipFill rotWithShape="1">
          <a:blip r:embed="rId3">
            <a:alphaModFix/>
          </a:blip>
          <a:srcRect b="0" l="0" r="5829" t="0"/>
          <a:stretch/>
        </p:blipFill>
        <p:spPr>
          <a:xfrm rot="6622432">
            <a:off x="8088497" y="920800"/>
            <a:ext cx="991906" cy="457575"/>
          </a:xfrm>
          <a:prstGeom prst="rect">
            <a:avLst/>
          </a:prstGeom>
          <a:noFill/>
          <a:ln>
            <a:noFill/>
          </a:ln>
        </p:spPr>
      </p:pic>
      <p:sp>
        <p:nvSpPr>
          <p:cNvPr id="515" name="Google Shape;515;p29"/>
          <p:cNvSpPr/>
          <p:nvPr/>
        </p:nvSpPr>
        <p:spPr>
          <a:xfrm rot="-6597214">
            <a:off x="1365520" y="4749681"/>
            <a:ext cx="447461" cy="468632"/>
          </a:xfrm>
          <a:prstGeom prst="ellipse">
            <a:avLst/>
          </a:prstGeom>
          <a:solidFill>
            <a:srgbClr val="CC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16" name="Google Shape;516;p29"/>
          <p:cNvPicPr preferRelativeResize="0"/>
          <p:nvPr/>
        </p:nvPicPr>
        <p:blipFill>
          <a:blip r:embed="rId5">
            <a:alphaModFix/>
          </a:blip>
          <a:stretch>
            <a:fillRect/>
          </a:stretch>
        </p:blipFill>
        <p:spPr>
          <a:xfrm rot="1302271">
            <a:off x="3754175" y="-344152"/>
            <a:ext cx="631400" cy="675475"/>
          </a:xfrm>
          <a:prstGeom prst="rect">
            <a:avLst/>
          </a:prstGeom>
          <a:noFill/>
          <a:ln>
            <a:noFill/>
          </a:ln>
        </p:spPr>
      </p:pic>
      <p:sp>
        <p:nvSpPr>
          <p:cNvPr id="517" name="Google Shape;517;p29"/>
          <p:cNvSpPr txBox="1"/>
          <p:nvPr/>
        </p:nvSpPr>
        <p:spPr>
          <a:xfrm rot="3886993">
            <a:off x="2317913" y="-459"/>
            <a:ext cx="701336" cy="1108217"/>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6000">
                <a:solidFill>
                  <a:srgbClr val="CC0000"/>
                </a:solidFill>
              </a:rPr>
              <a:t>!</a:t>
            </a:r>
            <a:endParaRPr sz="2600">
              <a:solidFill>
                <a:srgbClr val="CC0000"/>
              </a:solidFill>
            </a:endParaRPr>
          </a:p>
        </p:txBody>
      </p:sp>
      <p:pic>
        <p:nvPicPr>
          <p:cNvPr id="518" name="Google Shape;518;p29"/>
          <p:cNvPicPr preferRelativeResize="0"/>
          <p:nvPr/>
        </p:nvPicPr>
        <p:blipFill rotWithShape="1">
          <a:blip r:embed="rId6">
            <a:alphaModFix/>
          </a:blip>
          <a:srcRect b="8590" l="5197" r="4091" t="10971"/>
          <a:stretch/>
        </p:blipFill>
        <p:spPr>
          <a:xfrm>
            <a:off x="295300" y="189275"/>
            <a:ext cx="1146750" cy="922706"/>
          </a:xfrm>
          <a:prstGeom prst="rect">
            <a:avLst/>
          </a:prstGeom>
          <a:noFill/>
          <a:ln>
            <a:noFill/>
          </a:ln>
        </p:spPr>
      </p:pic>
      <p:pic>
        <p:nvPicPr>
          <p:cNvPr id="519" name="Google Shape;519;p29"/>
          <p:cNvPicPr preferRelativeResize="0"/>
          <p:nvPr/>
        </p:nvPicPr>
        <p:blipFill rotWithShape="1">
          <a:blip r:embed="rId6">
            <a:alphaModFix/>
          </a:blip>
          <a:srcRect b="8590" l="5197" r="4091" t="10971"/>
          <a:stretch/>
        </p:blipFill>
        <p:spPr>
          <a:xfrm>
            <a:off x="5532100" y="4730244"/>
            <a:ext cx="759000" cy="610705"/>
          </a:xfrm>
          <a:prstGeom prst="rect">
            <a:avLst/>
          </a:prstGeom>
          <a:noFill/>
          <a:ln>
            <a:noFill/>
          </a:ln>
        </p:spPr>
      </p:pic>
      <p:pic>
        <p:nvPicPr>
          <p:cNvPr id="520" name="Google Shape;520;p29"/>
          <p:cNvPicPr preferRelativeResize="0"/>
          <p:nvPr/>
        </p:nvPicPr>
        <p:blipFill rotWithShape="1">
          <a:blip r:embed="rId7">
            <a:alphaModFix/>
          </a:blip>
          <a:srcRect b="0" l="0" r="1671" t="10080"/>
          <a:stretch/>
        </p:blipFill>
        <p:spPr>
          <a:xfrm>
            <a:off x="7930938" y="2536513"/>
            <a:ext cx="899700" cy="675569"/>
          </a:xfrm>
          <a:prstGeom prst="rect">
            <a:avLst/>
          </a:prstGeom>
          <a:noFill/>
          <a:ln>
            <a:noFill/>
          </a:ln>
        </p:spPr>
      </p:pic>
      <p:sp>
        <p:nvSpPr>
          <p:cNvPr id="521" name="Google Shape;521;p29"/>
          <p:cNvSpPr txBox="1"/>
          <p:nvPr/>
        </p:nvSpPr>
        <p:spPr>
          <a:xfrm>
            <a:off x="754423" y="2229075"/>
            <a:ext cx="6630900" cy="1950900"/>
          </a:xfrm>
          <a:prstGeom prst="rect">
            <a:avLst/>
          </a:prstGeom>
          <a:noFill/>
          <a:ln>
            <a:noFill/>
          </a:ln>
        </p:spPr>
        <p:txBody>
          <a:bodyPr anchorCtr="0" anchor="t" bIns="91425" lIns="91425" spcFirstLastPara="1" rIns="91425" wrap="square" tIns="91425">
            <a:spAutoFit/>
          </a:bodyPr>
          <a:lstStyle/>
          <a:p>
            <a:pPr indent="-336550" lvl="0" marL="457200" rtl="0" algn="l">
              <a:lnSpc>
                <a:spcPct val="115000"/>
              </a:lnSpc>
              <a:spcBef>
                <a:spcPts val="0"/>
              </a:spcBef>
              <a:spcAft>
                <a:spcPts val="0"/>
              </a:spcAft>
              <a:buClr>
                <a:schemeClr val="dk1"/>
              </a:buClr>
              <a:buSzPts val="1700"/>
              <a:buChar char="❖"/>
            </a:pPr>
            <a:r>
              <a:rPr lang="en-GB" sz="1700">
                <a:solidFill>
                  <a:schemeClr val="dk1"/>
                </a:solidFill>
              </a:rPr>
              <a:t>It is important that the researcher should choose a data collection method that directly measures variables and collect information. </a:t>
            </a:r>
            <a:endParaRPr sz="1700">
              <a:solidFill>
                <a:schemeClr val="dk1"/>
              </a:solidFill>
            </a:endParaRPr>
          </a:p>
          <a:p>
            <a:pPr indent="-336550" lvl="0" marL="457200" rtl="0" algn="l">
              <a:lnSpc>
                <a:spcPct val="115000"/>
              </a:lnSpc>
              <a:spcBef>
                <a:spcPts val="0"/>
              </a:spcBef>
              <a:spcAft>
                <a:spcPts val="0"/>
              </a:spcAft>
              <a:buClr>
                <a:schemeClr val="dk1"/>
              </a:buClr>
              <a:buSzPts val="1700"/>
              <a:buChar char="❖"/>
            </a:pPr>
            <a:r>
              <a:rPr lang="en-GB" sz="1700">
                <a:solidFill>
                  <a:schemeClr val="dk1"/>
                </a:solidFill>
              </a:rPr>
              <a:t>There are several methods of data collection methods through which the data can be gathered including surveys, interview, observations, focus group, documents and questionnaires. </a:t>
            </a:r>
            <a:r>
              <a:rPr lang="en-GB" sz="1700">
                <a:solidFill>
                  <a:schemeClr val="dk1"/>
                </a:solidFill>
              </a:rPr>
              <a:t> </a:t>
            </a:r>
            <a:endParaRPr sz="1700">
              <a:solidFill>
                <a:schemeClr val="dk1"/>
              </a:solidFill>
            </a:endParaRPr>
          </a:p>
        </p:txBody>
      </p:sp>
      <p:sp>
        <p:nvSpPr>
          <p:cNvPr id="522" name="Google Shape;522;p29"/>
          <p:cNvSpPr/>
          <p:nvPr/>
        </p:nvSpPr>
        <p:spPr>
          <a:xfrm rot="-6598088">
            <a:off x="2359748" y="1051673"/>
            <a:ext cx="294292" cy="263356"/>
          </a:xfrm>
          <a:prstGeom prst="ellipse">
            <a:avLst/>
          </a:prstGeom>
          <a:solidFill>
            <a:srgbClr val="0737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23" name="Google Shape;523;p29"/>
          <p:cNvPicPr preferRelativeResize="0"/>
          <p:nvPr/>
        </p:nvPicPr>
        <p:blipFill rotWithShape="1">
          <a:blip r:embed="rId3">
            <a:alphaModFix/>
          </a:blip>
          <a:srcRect b="0" l="0" r="24282" t="0"/>
          <a:stretch/>
        </p:blipFill>
        <p:spPr>
          <a:xfrm flipH="1" rot="-5742319">
            <a:off x="5762422" y="502705"/>
            <a:ext cx="870083" cy="499192"/>
          </a:xfrm>
          <a:prstGeom prst="rect">
            <a:avLst/>
          </a:prstGeom>
          <a:noFill/>
          <a:ln>
            <a:noFill/>
          </a:ln>
        </p:spPr>
      </p:pic>
      <p:sp>
        <p:nvSpPr>
          <p:cNvPr id="524" name="Google Shape;524;p29"/>
          <p:cNvSpPr txBox="1"/>
          <p:nvPr/>
        </p:nvSpPr>
        <p:spPr>
          <a:xfrm>
            <a:off x="946563" y="911325"/>
            <a:ext cx="5542500" cy="1077300"/>
          </a:xfrm>
          <a:prstGeom prst="rect">
            <a:avLst/>
          </a:prstGeom>
          <a:solidFill>
            <a:srgbClr val="CC0000"/>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GB" sz="2900">
                <a:solidFill>
                  <a:srgbClr val="FFFFFF"/>
                </a:solidFill>
              </a:rPr>
              <a:t>Choose A Data Collection Method </a:t>
            </a:r>
            <a:r>
              <a:rPr b="1" lang="en-GB" sz="2900">
                <a:solidFill>
                  <a:srgbClr val="FFFFFF"/>
                </a:solidFill>
              </a:rPr>
              <a:t>   </a:t>
            </a:r>
            <a:endParaRPr sz="100">
              <a:solidFill>
                <a:srgbClr val="FFFFFF"/>
              </a:solidFill>
            </a:endParaRPr>
          </a:p>
        </p:txBody>
      </p:sp>
      <p:pic>
        <p:nvPicPr>
          <p:cNvPr id="525" name="Google Shape;525;p29"/>
          <p:cNvPicPr preferRelativeResize="0"/>
          <p:nvPr/>
        </p:nvPicPr>
        <p:blipFill>
          <a:blip r:embed="rId4">
            <a:alphaModFix/>
          </a:blip>
          <a:stretch>
            <a:fillRect/>
          </a:stretch>
        </p:blipFill>
        <p:spPr>
          <a:xfrm rot="2236205">
            <a:off x="6485575" y="4167794"/>
            <a:ext cx="936000" cy="957906"/>
          </a:xfrm>
          <a:prstGeom prst="rect">
            <a:avLst/>
          </a:prstGeom>
          <a:noFill/>
          <a:ln>
            <a:noFill/>
          </a:ln>
        </p:spPr>
      </p:pic>
      <p:pic>
        <p:nvPicPr>
          <p:cNvPr id="526" name="Google Shape;526;p29"/>
          <p:cNvPicPr preferRelativeResize="0"/>
          <p:nvPr/>
        </p:nvPicPr>
        <p:blipFill>
          <a:blip r:embed="rId8">
            <a:alphaModFix/>
          </a:blip>
          <a:stretch>
            <a:fillRect/>
          </a:stretch>
        </p:blipFill>
        <p:spPr>
          <a:xfrm>
            <a:off x="7999050" y="3985645"/>
            <a:ext cx="1002051" cy="978904"/>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0" name="Shape 530"/>
        <p:cNvGrpSpPr/>
        <p:nvPr/>
      </p:nvGrpSpPr>
      <p:grpSpPr>
        <a:xfrm>
          <a:off x="0" y="0"/>
          <a:ext cx="0" cy="0"/>
          <a:chOff x="0" y="0"/>
          <a:chExt cx="0" cy="0"/>
        </a:xfrm>
      </p:grpSpPr>
      <p:sp>
        <p:nvSpPr>
          <p:cNvPr id="531" name="Google Shape;531;p30"/>
          <p:cNvSpPr/>
          <p:nvPr/>
        </p:nvSpPr>
        <p:spPr>
          <a:xfrm rot="-6596014">
            <a:off x="-1794404" y="2134400"/>
            <a:ext cx="1037455" cy="1037455"/>
          </a:xfrm>
          <a:prstGeom prst="ellipse">
            <a:avLst/>
          </a:pr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2" name="Google Shape;532;p30"/>
          <p:cNvSpPr/>
          <p:nvPr/>
        </p:nvSpPr>
        <p:spPr>
          <a:xfrm rot="-6599135">
            <a:off x="-849191" y="1450070"/>
            <a:ext cx="592480" cy="592480"/>
          </a:xfrm>
          <a:prstGeom prst="ellipse">
            <a:avLst/>
          </a:prstGeom>
          <a:solidFill>
            <a:srgbClr val="1155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3" name="Google Shape;533;p30"/>
          <p:cNvSpPr/>
          <p:nvPr/>
        </p:nvSpPr>
        <p:spPr>
          <a:xfrm>
            <a:off x="2590350" y="4575400"/>
            <a:ext cx="1146900" cy="1173600"/>
          </a:xfrm>
          <a:prstGeom prst="ellipse">
            <a:avLst/>
          </a:prstGeom>
          <a:solidFill>
            <a:srgbClr val="073763"/>
          </a:solidFill>
          <a:ln>
            <a:noFill/>
          </a:ln>
          <a:effectLst>
            <a:outerShdw blurRad="228600" rotWithShape="0" algn="tl" dir="5400000" dist="50800">
              <a:srgbClr val="000000">
                <a:alpha val="549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b="1" sz="3200"/>
          </a:p>
        </p:txBody>
      </p:sp>
      <p:sp>
        <p:nvSpPr>
          <p:cNvPr id="534" name="Google Shape;534;p30"/>
          <p:cNvSpPr/>
          <p:nvPr/>
        </p:nvSpPr>
        <p:spPr>
          <a:xfrm>
            <a:off x="6467050" y="-306825"/>
            <a:ext cx="1914900" cy="1914900"/>
          </a:xfrm>
          <a:prstGeom prst="donut">
            <a:avLst>
              <a:gd fmla="val 25000" name="adj"/>
            </a:avLst>
          </a:prstGeom>
          <a:solidFill>
            <a:srgbClr val="1C4587"/>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35" name="Google Shape;535;p30"/>
          <p:cNvPicPr preferRelativeResize="0"/>
          <p:nvPr/>
        </p:nvPicPr>
        <p:blipFill rotWithShape="1">
          <a:blip r:embed="rId3">
            <a:alphaModFix/>
          </a:blip>
          <a:srcRect b="0" l="0" r="24282" t="0"/>
          <a:stretch/>
        </p:blipFill>
        <p:spPr>
          <a:xfrm flipH="1" rot="3133154">
            <a:off x="3429122" y="4397155"/>
            <a:ext cx="870083" cy="499191"/>
          </a:xfrm>
          <a:prstGeom prst="rect">
            <a:avLst/>
          </a:prstGeom>
          <a:noFill/>
          <a:ln>
            <a:noFill/>
          </a:ln>
        </p:spPr>
      </p:pic>
      <p:sp>
        <p:nvSpPr>
          <p:cNvPr id="536" name="Google Shape;536;p30"/>
          <p:cNvSpPr txBox="1"/>
          <p:nvPr/>
        </p:nvSpPr>
        <p:spPr>
          <a:xfrm rot="279706">
            <a:off x="-225621" y="1956358"/>
            <a:ext cx="686571" cy="1092841"/>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5900">
                <a:solidFill>
                  <a:srgbClr val="CC0000"/>
                </a:solidFill>
              </a:rPr>
              <a:t>?</a:t>
            </a:r>
            <a:endParaRPr sz="5900">
              <a:solidFill>
                <a:srgbClr val="CC0000"/>
              </a:solidFill>
            </a:endParaRPr>
          </a:p>
        </p:txBody>
      </p:sp>
      <p:pic>
        <p:nvPicPr>
          <p:cNvPr id="537" name="Google Shape;537;p30"/>
          <p:cNvPicPr preferRelativeResize="0"/>
          <p:nvPr/>
        </p:nvPicPr>
        <p:blipFill>
          <a:blip r:embed="rId4">
            <a:alphaModFix/>
          </a:blip>
          <a:stretch>
            <a:fillRect/>
          </a:stretch>
        </p:blipFill>
        <p:spPr>
          <a:xfrm>
            <a:off x="-558600" y="3824869"/>
            <a:ext cx="1146750" cy="1173581"/>
          </a:xfrm>
          <a:prstGeom prst="rect">
            <a:avLst/>
          </a:prstGeom>
          <a:noFill/>
          <a:ln>
            <a:noFill/>
          </a:ln>
        </p:spPr>
      </p:pic>
      <p:sp>
        <p:nvSpPr>
          <p:cNvPr id="538" name="Google Shape;538;p30"/>
          <p:cNvSpPr txBox="1"/>
          <p:nvPr/>
        </p:nvSpPr>
        <p:spPr>
          <a:xfrm flipH="1" rot="-1876488">
            <a:off x="679126" y="3449555"/>
            <a:ext cx="379086" cy="1108089"/>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6000">
                <a:solidFill>
                  <a:srgbClr val="073763"/>
                </a:solidFill>
              </a:rPr>
              <a:t>!</a:t>
            </a:r>
            <a:endParaRPr sz="6000">
              <a:solidFill>
                <a:srgbClr val="073763"/>
              </a:solidFill>
            </a:endParaRPr>
          </a:p>
        </p:txBody>
      </p:sp>
      <p:sp>
        <p:nvSpPr>
          <p:cNvPr id="539" name="Google Shape;539;p30"/>
          <p:cNvSpPr/>
          <p:nvPr/>
        </p:nvSpPr>
        <p:spPr>
          <a:xfrm rot="-6598506">
            <a:off x="-122541" y="-54993"/>
            <a:ext cx="367083" cy="365187"/>
          </a:xfrm>
          <a:prstGeom prst="ellipse">
            <a:avLst/>
          </a:prstGeom>
          <a:solidFill>
            <a:srgbClr val="99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0" name="Google Shape;540;p30"/>
          <p:cNvSpPr/>
          <p:nvPr/>
        </p:nvSpPr>
        <p:spPr>
          <a:xfrm rot="-6598254">
            <a:off x="356866" y="1585673"/>
            <a:ext cx="481345" cy="468248"/>
          </a:xfrm>
          <a:prstGeom prst="ellipse">
            <a:avLst/>
          </a:prstGeom>
          <a:solidFill>
            <a:srgbClr val="CC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1" name="Google Shape;541;p30"/>
          <p:cNvSpPr txBox="1"/>
          <p:nvPr/>
        </p:nvSpPr>
        <p:spPr>
          <a:xfrm rot="994192">
            <a:off x="8119919" y="3372850"/>
            <a:ext cx="521768" cy="923366"/>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4800">
                <a:solidFill>
                  <a:srgbClr val="073763"/>
                </a:solidFill>
              </a:rPr>
              <a:t>!</a:t>
            </a:r>
            <a:endParaRPr/>
          </a:p>
        </p:txBody>
      </p:sp>
      <p:sp>
        <p:nvSpPr>
          <p:cNvPr id="542" name="Google Shape;542;p30"/>
          <p:cNvSpPr/>
          <p:nvPr/>
        </p:nvSpPr>
        <p:spPr>
          <a:xfrm rot="-6598088">
            <a:off x="8801698" y="189423"/>
            <a:ext cx="294292" cy="263356"/>
          </a:xfrm>
          <a:prstGeom prst="ellipse">
            <a:avLst/>
          </a:prstGeom>
          <a:solidFill>
            <a:srgbClr val="0737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43" name="Google Shape;543;p30"/>
          <p:cNvPicPr preferRelativeResize="0"/>
          <p:nvPr/>
        </p:nvPicPr>
        <p:blipFill rotWithShape="1">
          <a:blip r:embed="rId3">
            <a:alphaModFix/>
          </a:blip>
          <a:srcRect b="0" l="0" r="5829" t="0"/>
          <a:stretch/>
        </p:blipFill>
        <p:spPr>
          <a:xfrm rot="6622432">
            <a:off x="8088497" y="920800"/>
            <a:ext cx="991906" cy="457575"/>
          </a:xfrm>
          <a:prstGeom prst="rect">
            <a:avLst/>
          </a:prstGeom>
          <a:noFill/>
          <a:ln>
            <a:noFill/>
          </a:ln>
        </p:spPr>
      </p:pic>
      <p:sp>
        <p:nvSpPr>
          <p:cNvPr id="544" name="Google Shape;544;p30"/>
          <p:cNvSpPr/>
          <p:nvPr/>
        </p:nvSpPr>
        <p:spPr>
          <a:xfrm rot="-6597214">
            <a:off x="1365520" y="4749681"/>
            <a:ext cx="447461" cy="468632"/>
          </a:xfrm>
          <a:prstGeom prst="ellipse">
            <a:avLst/>
          </a:prstGeom>
          <a:solidFill>
            <a:srgbClr val="CC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45" name="Google Shape;545;p30"/>
          <p:cNvPicPr preferRelativeResize="0"/>
          <p:nvPr/>
        </p:nvPicPr>
        <p:blipFill>
          <a:blip r:embed="rId5">
            <a:alphaModFix/>
          </a:blip>
          <a:stretch>
            <a:fillRect/>
          </a:stretch>
        </p:blipFill>
        <p:spPr>
          <a:xfrm rot="1302271">
            <a:off x="3754175" y="-344152"/>
            <a:ext cx="631400" cy="675475"/>
          </a:xfrm>
          <a:prstGeom prst="rect">
            <a:avLst/>
          </a:prstGeom>
          <a:noFill/>
          <a:ln>
            <a:noFill/>
          </a:ln>
        </p:spPr>
      </p:pic>
      <p:sp>
        <p:nvSpPr>
          <p:cNvPr id="546" name="Google Shape;546;p30"/>
          <p:cNvSpPr txBox="1"/>
          <p:nvPr/>
        </p:nvSpPr>
        <p:spPr>
          <a:xfrm rot="3886993">
            <a:off x="2317913" y="-459"/>
            <a:ext cx="701336" cy="1108217"/>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6000">
                <a:solidFill>
                  <a:srgbClr val="CC0000"/>
                </a:solidFill>
              </a:rPr>
              <a:t>!</a:t>
            </a:r>
            <a:endParaRPr sz="2600">
              <a:solidFill>
                <a:srgbClr val="CC0000"/>
              </a:solidFill>
            </a:endParaRPr>
          </a:p>
        </p:txBody>
      </p:sp>
      <p:pic>
        <p:nvPicPr>
          <p:cNvPr id="547" name="Google Shape;547;p30"/>
          <p:cNvPicPr preferRelativeResize="0"/>
          <p:nvPr/>
        </p:nvPicPr>
        <p:blipFill rotWithShape="1">
          <a:blip r:embed="rId6">
            <a:alphaModFix/>
          </a:blip>
          <a:srcRect b="8590" l="5197" r="4091" t="10971"/>
          <a:stretch/>
        </p:blipFill>
        <p:spPr>
          <a:xfrm>
            <a:off x="295300" y="189275"/>
            <a:ext cx="1146750" cy="922706"/>
          </a:xfrm>
          <a:prstGeom prst="rect">
            <a:avLst/>
          </a:prstGeom>
          <a:noFill/>
          <a:ln>
            <a:noFill/>
          </a:ln>
        </p:spPr>
      </p:pic>
      <p:pic>
        <p:nvPicPr>
          <p:cNvPr id="548" name="Google Shape;548;p30"/>
          <p:cNvPicPr preferRelativeResize="0"/>
          <p:nvPr/>
        </p:nvPicPr>
        <p:blipFill rotWithShape="1">
          <a:blip r:embed="rId6">
            <a:alphaModFix/>
          </a:blip>
          <a:srcRect b="8590" l="5197" r="4091" t="10971"/>
          <a:stretch/>
        </p:blipFill>
        <p:spPr>
          <a:xfrm>
            <a:off x="5532100" y="4730244"/>
            <a:ext cx="759000" cy="610705"/>
          </a:xfrm>
          <a:prstGeom prst="rect">
            <a:avLst/>
          </a:prstGeom>
          <a:noFill/>
          <a:ln>
            <a:noFill/>
          </a:ln>
        </p:spPr>
      </p:pic>
      <p:pic>
        <p:nvPicPr>
          <p:cNvPr id="549" name="Google Shape;549;p30"/>
          <p:cNvPicPr preferRelativeResize="0"/>
          <p:nvPr/>
        </p:nvPicPr>
        <p:blipFill rotWithShape="1">
          <a:blip r:embed="rId7">
            <a:alphaModFix/>
          </a:blip>
          <a:srcRect b="0" l="0" r="1671" t="10080"/>
          <a:stretch/>
        </p:blipFill>
        <p:spPr>
          <a:xfrm>
            <a:off x="7930938" y="2536513"/>
            <a:ext cx="899700" cy="675569"/>
          </a:xfrm>
          <a:prstGeom prst="rect">
            <a:avLst/>
          </a:prstGeom>
          <a:noFill/>
          <a:ln>
            <a:noFill/>
          </a:ln>
        </p:spPr>
      </p:pic>
      <p:sp>
        <p:nvSpPr>
          <p:cNvPr id="550" name="Google Shape;550;p30"/>
          <p:cNvSpPr txBox="1"/>
          <p:nvPr/>
        </p:nvSpPr>
        <p:spPr>
          <a:xfrm>
            <a:off x="754423" y="2229075"/>
            <a:ext cx="6630900" cy="1349100"/>
          </a:xfrm>
          <a:prstGeom prst="rect">
            <a:avLst/>
          </a:prstGeom>
          <a:noFill/>
          <a:ln>
            <a:noFill/>
          </a:ln>
        </p:spPr>
        <p:txBody>
          <a:bodyPr anchorCtr="0" anchor="t" bIns="91425" lIns="91425" spcFirstLastPara="1" rIns="91425" wrap="square" tIns="91425">
            <a:spAutoFit/>
          </a:bodyPr>
          <a:lstStyle/>
          <a:p>
            <a:pPr indent="-336550" lvl="0" marL="457200" rtl="0" algn="l">
              <a:lnSpc>
                <a:spcPct val="115000"/>
              </a:lnSpc>
              <a:spcBef>
                <a:spcPts val="0"/>
              </a:spcBef>
              <a:spcAft>
                <a:spcPts val="0"/>
              </a:spcAft>
              <a:buClr>
                <a:schemeClr val="dk1"/>
              </a:buClr>
              <a:buSzPts val="1700"/>
              <a:buChar char="❖"/>
            </a:pPr>
            <a:r>
              <a:rPr lang="en-GB" sz="1700">
                <a:solidFill>
                  <a:schemeClr val="dk1"/>
                </a:solidFill>
              </a:rPr>
              <a:t>After the collection of the data, it is essential to decide which method should be used. </a:t>
            </a:r>
            <a:endParaRPr sz="1700">
              <a:solidFill>
                <a:schemeClr val="dk1"/>
              </a:solidFill>
            </a:endParaRPr>
          </a:p>
          <a:p>
            <a:pPr indent="-336550" lvl="0" marL="457200" rtl="0" algn="l">
              <a:lnSpc>
                <a:spcPct val="115000"/>
              </a:lnSpc>
              <a:spcBef>
                <a:spcPts val="0"/>
              </a:spcBef>
              <a:spcAft>
                <a:spcPts val="0"/>
              </a:spcAft>
              <a:buClr>
                <a:schemeClr val="dk1"/>
              </a:buClr>
              <a:buSzPts val="1700"/>
              <a:buChar char="❖"/>
            </a:pPr>
            <a:r>
              <a:rPr lang="en-GB" sz="1700">
                <a:solidFill>
                  <a:schemeClr val="dk1"/>
                </a:solidFill>
              </a:rPr>
              <a:t>You need to plan which method will be suitable for collecting data that would be relevant, steady, precise and impartial. </a:t>
            </a:r>
            <a:r>
              <a:rPr lang="en-GB" sz="1700">
                <a:solidFill>
                  <a:schemeClr val="dk1"/>
                </a:solidFill>
              </a:rPr>
              <a:t>  </a:t>
            </a:r>
            <a:endParaRPr sz="1700">
              <a:solidFill>
                <a:schemeClr val="dk1"/>
              </a:solidFill>
            </a:endParaRPr>
          </a:p>
        </p:txBody>
      </p:sp>
      <p:sp>
        <p:nvSpPr>
          <p:cNvPr id="551" name="Google Shape;551;p30"/>
          <p:cNvSpPr/>
          <p:nvPr/>
        </p:nvSpPr>
        <p:spPr>
          <a:xfrm rot="-6598088">
            <a:off x="2359748" y="1051673"/>
            <a:ext cx="294292" cy="263356"/>
          </a:xfrm>
          <a:prstGeom prst="ellipse">
            <a:avLst/>
          </a:prstGeom>
          <a:solidFill>
            <a:srgbClr val="0737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52" name="Google Shape;552;p30"/>
          <p:cNvPicPr preferRelativeResize="0"/>
          <p:nvPr/>
        </p:nvPicPr>
        <p:blipFill rotWithShape="1">
          <a:blip r:embed="rId3">
            <a:alphaModFix/>
          </a:blip>
          <a:srcRect b="0" l="0" r="24282" t="0"/>
          <a:stretch/>
        </p:blipFill>
        <p:spPr>
          <a:xfrm flipH="1" rot="-5742319">
            <a:off x="5762422" y="502705"/>
            <a:ext cx="870083" cy="499192"/>
          </a:xfrm>
          <a:prstGeom prst="rect">
            <a:avLst/>
          </a:prstGeom>
          <a:noFill/>
          <a:ln>
            <a:noFill/>
          </a:ln>
        </p:spPr>
      </p:pic>
      <p:sp>
        <p:nvSpPr>
          <p:cNvPr id="553" name="Google Shape;553;p30"/>
          <p:cNvSpPr txBox="1"/>
          <p:nvPr/>
        </p:nvSpPr>
        <p:spPr>
          <a:xfrm>
            <a:off x="946563" y="911325"/>
            <a:ext cx="5542500" cy="1077300"/>
          </a:xfrm>
          <a:prstGeom prst="rect">
            <a:avLst/>
          </a:prstGeom>
          <a:solidFill>
            <a:srgbClr val="CC0000"/>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GB" sz="2900">
                <a:solidFill>
                  <a:srgbClr val="FFFFFF"/>
                </a:solidFill>
              </a:rPr>
              <a:t>Make A Plan Of Your Data Collection Procedures</a:t>
            </a:r>
            <a:r>
              <a:rPr b="1" lang="en-GB" sz="2900">
                <a:solidFill>
                  <a:srgbClr val="FFFFFF"/>
                </a:solidFill>
              </a:rPr>
              <a:t>    </a:t>
            </a:r>
            <a:endParaRPr sz="100">
              <a:solidFill>
                <a:srgbClr val="FFFFFF"/>
              </a:solidFill>
            </a:endParaRPr>
          </a:p>
        </p:txBody>
      </p:sp>
      <p:pic>
        <p:nvPicPr>
          <p:cNvPr id="554" name="Google Shape;554;p30"/>
          <p:cNvPicPr preferRelativeResize="0"/>
          <p:nvPr/>
        </p:nvPicPr>
        <p:blipFill>
          <a:blip r:embed="rId4">
            <a:alphaModFix/>
          </a:blip>
          <a:stretch>
            <a:fillRect/>
          </a:stretch>
        </p:blipFill>
        <p:spPr>
          <a:xfrm rot="2236205">
            <a:off x="6485575" y="4167794"/>
            <a:ext cx="936000" cy="957906"/>
          </a:xfrm>
          <a:prstGeom prst="rect">
            <a:avLst/>
          </a:prstGeom>
          <a:noFill/>
          <a:ln>
            <a:noFill/>
          </a:ln>
        </p:spPr>
      </p:pic>
      <p:pic>
        <p:nvPicPr>
          <p:cNvPr id="555" name="Google Shape;555;p30"/>
          <p:cNvPicPr preferRelativeResize="0"/>
          <p:nvPr/>
        </p:nvPicPr>
        <p:blipFill>
          <a:blip r:embed="rId8">
            <a:alphaModFix/>
          </a:blip>
          <a:stretch>
            <a:fillRect/>
          </a:stretch>
        </p:blipFill>
        <p:spPr>
          <a:xfrm>
            <a:off x="7999050" y="3985645"/>
            <a:ext cx="1002051" cy="978904"/>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9" name="Shape 559"/>
        <p:cNvGrpSpPr/>
        <p:nvPr/>
      </p:nvGrpSpPr>
      <p:grpSpPr>
        <a:xfrm>
          <a:off x="0" y="0"/>
          <a:ext cx="0" cy="0"/>
          <a:chOff x="0" y="0"/>
          <a:chExt cx="0" cy="0"/>
        </a:xfrm>
      </p:grpSpPr>
      <p:sp>
        <p:nvSpPr>
          <p:cNvPr id="560" name="Google Shape;560;p31"/>
          <p:cNvSpPr/>
          <p:nvPr/>
        </p:nvSpPr>
        <p:spPr>
          <a:xfrm rot="-6596014">
            <a:off x="-1794404" y="2134400"/>
            <a:ext cx="1037455" cy="1037455"/>
          </a:xfrm>
          <a:prstGeom prst="ellipse">
            <a:avLst/>
          </a:pr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1" name="Google Shape;561;p31"/>
          <p:cNvSpPr/>
          <p:nvPr/>
        </p:nvSpPr>
        <p:spPr>
          <a:xfrm rot="-6599135">
            <a:off x="-849191" y="1450070"/>
            <a:ext cx="592480" cy="592480"/>
          </a:xfrm>
          <a:prstGeom prst="ellipse">
            <a:avLst/>
          </a:prstGeom>
          <a:solidFill>
            <a:srgbClr val="1155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2" name="Google Shape;562;p31"/>
          <p:cNvSpPr/>
          <p:nvPr/>
        </p:nvSpPr>
        <p:spPr>
          <a:xfrm>
            <a:off x="2590350" y="4575400"/>
            <a:ext cx="1146900" cy="1173600"/>
          </a:xfrm>
          <a:prstGeom prst="ellipse">
            <a:avLst/>
          </a:prstGeom>
          <a:solidFill>
            <a:srgbClr val="073763"/>
          </a:solidFill>
          <a:ln>
            <a:noFill/>
          </a:ln>
          <a:effectLst>
            <a:outerShdw blurRad="228600" rotWithShape="0" algn="tl" dir="5400000" dist="50800">
              <a:srgbClr val="000000">
                <a:alpha val="549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b="1" sz="3200"/>
          </a:p>
        </p:txBody>
      </p:sp>
      <p:sp>
        <p:nvSpPr>
          <p:cNvPr id="563" name="Google Shape;563;p31"/>
          <p:cNvSpPr/>
          <p:nvPr/>
        </p:nvSpPr>
        <p:spPr>
          <a:xfrm>
            <a:off x="6467050" y="-306825"/>
            <a:ext cx="1914900" cy="1914900"/>
          </a:xfrm>
          <a:prstGeom prst="donut">
            <a:avLst>
              <a:gd fmla="val 25000" name="adj"/>
            </a:avLst>
          </a:prstGeom>
          <a:solidFill>
            <a:srgbClr val="1C4587"/>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64" name="Google Shape;564;p31"/>
          <p:cNvPicPr preferRelativeResize="0"/>
          <p:nvPr/>
        </p:nvPicPr>
        <p:blipFill rotWithShape="1">
          <a:blip r:embed="rId3">
            <a:alphaModFix/>
          </a:blip>
          <a:srcRect b="0" l="0" r="24282" t="0"/>
          <a:stretch/>
        </p:blipFill>
        <p:spPr>
          <a:xfrm flipH="1" rot="3133154">
            <a:off x="3429122" y="4397155"/>
            <a:ext cx="870083" cy="499191"/>
          </a:xfrm>
          <a:prstGeom prst="rect">
            <a:avLst/>
          </a:prstGeom>
          <a:noFill/>
          <a:ln>
            <a:noFill/>
          </a:ln>
        </p:spPr>
      </p:pic>
      <p:sp>
        <p:nvSpPr>
          <p:cNvPr id="565" name="Google Shape;565;p31"/>
          <p:cNvSpPr txBox="1"/>
          <p:nvPr/>
        </p:nvSpPr>
        <p:spPr>
          <a:xfrm rot="279706">
            <a:off x="-225621" y="1956358"/>
            <a:ext cx="686571" cy="1092841"/>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5900">
                <a:solidFill>
                  <a:srgbClr val="CC0000"/>
                </a:solidFill>
              </a:rPr>
              <a:t>?</a:t>
            </a:r>
            <a:endParaRPr sz="5900">
              <a:solidFill>
                <a:srgbClr val="CC0000"/>
              </a:solidFill>
            </a:endParaRPr>
          </a:p>
        </p:txBody>
      </p:sp>
      <p:pic>
        <p:nvPicPr>
          <p:cNvPr id="566" name="Google Shape;566;p31"/>
          <p:cNvPicPr preferRelativeResize="0"/>
          <p:nvPr/>
        </p:nvPicPr>
        <p:blipFill>
          <a:blip r:embed="rId4">
            <a:alphaModFix/>
          </a:blip>
          <a:stretch>
            <a:fillRect/>
          </a:stretch>
        </p:blipFill>
        <p:spPr>
          <a:xfrm>
            <a:off x="-558600" y="3824869"/>
            <a:ext cx="1146750" cy="1173581"/>
          </a:xfrm>
          <a:prstGeom prst="rect">
            <a:avLst/>
          </a:prstGeom>
          <a:noFill/>
          <a:ln>
            <a:noFill/>
          </a:ln>
        </p:spPr>
      </p:pic>
      <p:sp>
        <p:nvSpPr>
          <p:cNvPr id="567" name="Google Shape;567;p31"/>
          <p:cNvSpPr txBox="1"/>
          <p:nvPr/>
        </p:nvSpPr>
        <p:spPr>
          <a:xfrm flipH="1" rot="-1876488">
            <a:off x="679126" y="3449555"/>
            <a:ext cx="379086" cy="1108089"/>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6000">
                <a:solidFill>
                  <a:srgbClr val="073763"/>
                </a:solidFill>
              </a:rPr>
              <a:t>!</a:t>
            </a:r>
            <a:endParaRPr sz="6000">
              <a:solidFill>
                <a:srgbClr val="073763"/>
              </a:solidFill>
            </a:endParaRPr>
          </a:p>
        </p:txBody>
      </p:sp>
      <p:sp>
        <p:nvSpPr>
          <p:cNvPr id="568" name="Google Shape;568;p31"/>
          <p:cNvSpPr/>
          <p:nvPr/>
        </p:nvSpPr>
        <p:spPr>
          <a:xfrm rot="-6598506">
            <a:off x="-122541" y="-54993"/>
            <a:ext cx="367083" cy="365187"/>
          </a:xfrm>
          <a:prstGeom prst="ellipse">
            <a:avLst/>
          </a:prstGeom>
          <a:solidFill>
            <a:srgbClr val="99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9" name="Google Shape;569;p31"/>
          <p:cNvSpPr/>
          <p:nvPr/>
        </p:nvSpPr>
        <p:spPr>
          <a:xfrm rot="-6598254">
            <a:off x="356866" y="1585673"/>
            <a:ext cx="481345" cy="468248"/>
          </a:xfrm>
          <a:prstGeom prst="ellipse">
            <a:avLst/>
          </a:prstGeom>
          <a:solidFill>
            <a:srgbClr val="CC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0" name="Google Shape;570;p31"/>
          <p:cNvSpPr txBox="1"/>
          <p:nvPr/>
        </p:nvSpPr>
        <p:spPr>
          <a:xfrm rot="994192">
            <a:off x="8119919" y="3372850"/>
            <a:ext cx="521768" cy="923366"/>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4800">
                <a:solidFill>
                  <a:srgbClr val="073763"/>
                </a:solidFill>
              </a:rPr>
              <a:t>!</a:t>
            </a:r>
            <a:endParaRPr/>
          </a:p>
        </p:txBody>
      </p:sp>
      <p:sp>
        <p:nvSpPr>
          <p:cNvPr id="571" name="Google Shape;571;p31"/>
          <p:cNvSpPr/>
          <p:nvPr/>
        </p:nvSpPr>
        <p:spPr>
          <a:xfrm rot="-6598088">
            <a:off x="8801698" y="189423"/>
            <a:ext cx="294292" cy="263356"/>
          </a:xfrm>
          <a:prstGeom prst="ellipse">
            <a:avLst/>
          </a:prstGeom>
          <a:solidFill>
            <a:srgbClr val="0737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72" name="Google Shape;572;p31"/>
          <p:cNvPicPr preferRelativeResize="0"/>
          <p:nvPr/>
        </p:nvPicPr>
        <p:blipFill rotWithShape="1">
          <a:blip r:embed="rId3">
            <a:alphaModFix/>
          </a:blip>
          <a:srcRect b="0" l="0" r="5829" t="0"/>
          <a:stretch/>
        </p:blipFill>
        <p:spPr>
          <a:xfrm rot="6622432">
            <a:off x="8088497" y="920800"/>
            <a:ext cx="991906" cy="457575"/>
          </a:xfrm>
          <a:prstGeom prst="rect">
            <a:avLst/>
          </a:prstGeom>
          <a:noFill/>
          <a:ln>
            <a:noFill/>
          </a:ln>
        </p:spPr>
      </p:pic>
      <p:sp>
        <p:nvSpPr>
          <p:cNvPr id="573" name="Google Shape;573;p31"/>
          <p:cNvSpPr/>
          <p:nvPr/>
        </p:nvSpPr>
        <p:spPr>
          <a:xfrm rot="-6597214">
            <a:off x="1365520" y="4749681"/>
            <a:ext cx="447461" cy="468632"/>
          </a:xfrm>
          <a:prstGeom prst="ellipse">
            <a:avLst/>
          </a:prstGeom>
          <a:solidFill>
            <a:srgbClr val="CC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74" name="Google Shape;574;p31"/>
          <p:cNvPicPr preferRelativeResize="0"/>
          <p:nvPr/>
        </p:nvPicPr>
        <p:blipFill>
          <a:blip r:embed="rId5">
            <a:alphaModFix/>
          </a:blip>
          <a:stretch>
            <a:fillRect/>
          </a:stretch>
        </p:blipFill>
        <p:spPr>
          <a:xfrm rot="1302271">
            <a:off x="3754175" y="-344152"/>
            <a:ext cx="631400" cy="675475"/>
          </a:xfrm>
          <a:prstGeom prst="rect">
            <a:avLst/>
          </a:prstGeom>
          <a:noFill/>
          <a:ln>
            <a:noFill/>
          </a:ln>
        </p:spPr>
      </p:pic>
      <p:sp>
        <p:nvSpPr>
          <p:cNvPr id="575" name="Google Shape;575;p31"/>
          <p:cNvSpPr txBox="1"/>
          <p:nvPr/>
        </p:nvSpPr>
        <p:spPr>
          <a:xfrm rot="3886993">
            <a:off x="2317913" y="-459"/>
            <a:ext cx="701336" cy="1108217"/>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6000">
                <a:solidFill>
                  <a:srgbClr val="CC0000"/>
                </a:solidFill>
              </a:rPr>
              <a:t>!</a:t>
            </a:r>
            <a:endParaRPr sz="2600">
              <a:solidFill>
                <a:srgbClr val="CC0000"/>
              </a:solidFill>
            </a:endParaRPr>
          </a:p>
        </p:txBody>
      </p:sp>
      <p:pic>
        <p:nvPicPr>
          <p:cNvPr id="576" name="Google Shape;576;p31"/>
          <p:cNvPicPr preferRelativeResize="0"/>
          <p:nvPr/>
        </p:nvPicPr>
        <p:blipFill rotWithShape="1">
          <a:blip r:embed="rId6">
            <a:alphaModFix/>
          </a:blip>
          <a:srcRect b="8590" l="5197" r="4091" t="10971"/>
          <a:stretch/>
        </p:blipFill>
        <p:spPr>
          <a:xfrm>
            <a:off x="295300" y="189275"/>
            <a:ext cx="1146750" cy="922706"/>
          </a:xfrm>
          <a:prstGeom prst="rect">
            <a:avLst/>
          </a:prstGeom>
          <a:noFill/>
          <a:ln>
            <a:noFill/>
          </a:ln>
        </p:spPr>
      </p:pic>
      <p:pic>
        <p:nvPicPr>
          <p:cNvPr id="577" name="Google Shape;577;p31"/>
          <p:cNvPicPr preferRelativeResize="0"/>
          <p:nvPr/>
        </p:nvPicPr>
        <p:blipFill rotWithShape="1">
          <a:blip r:embed="rId6">
            <a:alphaModFix/>
          </a:blip>
          <a:srcRect b="8590" l="5197" r="4091" t="10971"/>
          <a:stretch/>
        </p:blipFill>
        <p:spPr>
          <a:xfrm>
            <a:off x="5532100" y="4730244"/>
            <a:ext cx="759000" cy="610705"/>
          </a:xfrm>
          <a:prstGeom prst="rect">
            <a:avLst/>
          </a:prstGeom>
          <a:noFill/>
          <a:ln>
            <a:noFill/>
          </a:ln>
        </p:spPr>
      </p:pic>
      <p:pic>
        <p:nvPicPr>
          <p:cNvPr id="578" name="Google Shape;578;p31"/>
          <p:cNvPicPr preferRelativeResize="0"/>
          <p:nvPr/>
        </p:nvPicPr>
        <p:blipFill rotWithShape="1">
          <a:blip r:embed="rId7">
            <a:alphaModFix/>
          </a:blip>
          <a:srcRect b="0" l="0" r="1671" t="10080"/>
          <a:stretch/>
        </p:blipFill>
        <p:spPr>
          <a:xfrm>
            <a:off x="7930938" y="2536513"/>
            <a:ext cx="899700" cy="675569"/>
          </a:xfrm>
          <a:prstGeom prst="rect">
            <a:avLst/>
          </a:prstGeom>
          <a:noFill/>
          <a:ln>
            <a:noFill/>
          </a:ln>
        </p:spPr>
      </p:pic>
      <p:sp>
        <p:nvSpPr>
          <p:cNvPr id="579" name="Google Shape;579;p31"/>
          <p:cNvSpPr txBox="1"/>
          <p:nvPr/>
        </p:nvSpPr>
        <p:spPr>
          <a:xfrm>
            <a:off x="674773" y="1995575"/>
            <a:ext cx="6630900" cy="1950900"/>
          </a:xfrm>
          <a:prstGeom prst="rect">
            <a:avLst/>
          </a:prstGeom>
          <a:noFill/>
          <a:ln>
            <a:noFill/>
          </a:ln>
        </p:spPr>
        <p:txBody>
          <a:bodyPr anchorCtr="0" anchor="t" bIns="91425" lIns="91425" spcFirstLastPara="1" rIns="91425" wrap="square" tIns="91425">
            <a:spAutoFit/>
          </a:bodyPr>
          <a:lstStyle/>
          <a:p>
            <a:pPr indent="-336550" lvl="0" marL="457200" rtl="0" algn="l">
              <a:lnSpc>
                <a:spcPct val="115000"/>
              </a:lnSpc>
              <a:spcBef>
                <a:spcPts val="0"/>
              </a:spcBef>
              <a:spcAft>
                <a:spcPts val="0"/>
              </a:spcAft>
              <a:buClr>
                <a:schemeClr val="dk1"/>
              </a:buClr>
              <a:buSzPts val="1700"/>
              <a:buChar char="❖"/>
            </a:pPr>
            <a:r>
              <a:rPr lang="en-GB" sz="1700">
                <a:solidFill>
                  <a:schemeClr val="dk1"/>
                </a:solidFill>
              </a:rPr>
              <a:t>You should plan the data analysis techniques and strategies that is appropriate and links with the research question. </a:t>
            </a:r>
            <a:endParaRPr sz="1700">
              <a:solidFill>
                <a:schemeClr val="dk1"/>
              </a:solidFill>
            </a:endParaRPr>
          </a:p>
          <a:p>
            <a:pPr indent="-336550" lvl="0" marL="457200" rtl="0" algn="l">
              <a:lnSpc>
                <a:spcPct val="115000"/>
              </a:lnSpc>
              <a:spcBef>
                <a:spcPts val="0"/>
              </a:spcBef>
              <a:spcAft>
                <a:spcPts val="0"/>
              </a:spcAft>
              <a:buClr>
                <a:schemeClr val="dk1"/>
              </a:buClr>
              <a:buSzPts val="1700"/>
              <a:buChar char="❖"/>
            </a:pPr>
            <a:r>
              <a:rPr lang="en-GB" sz="1700">
                <a:solidFill>
                  <a:schemeClr val="dk1"/>
                </a:solidFill>
              </a:rPr>
              <a:t>This is the most crucial stage where you evaluate the data and leads towards specific conclusion or result. </a:t>
            </a:r>
            <a:endParaRPr sz="1700">
              <a:solidFill>
                <a:schemeClr val="dk1"/>
              </a:solidFill>
            </a:endParaRPr>
          </a:p>
          <a:p>
            <a:pPr indent="-336550" lvl="0" marL="457200" rtl="0" algn="l">
              <a:lnSpc>
                <a:spcPct val="115000"/>
              </a:lnSpc>
              <a:spcBef>
                <a:spcPts val="0"/>
              </a:spcBef>
              <a:spcAft>
                <a:spcPts val="0"/>
              </a:spcAft>
              <a:buClr>
                <a:schemeClr val="dk1"/>
              </a:buClr>
              <a:buSzPts val="1700"/>
              <a:buChar char="❖"/>
            </a:pPr>
            <a:r>
              <a:rPr lang="en-GB" sz="1700">
                <a:solidFill>
                  <a:schemeClr val="dk1"/>
                </a:solidFill>
              </a:rPr>
              <a:t>Both qualitative and quantitative design methods have different approaches for analysing the data. </a:t>
            </a:r>
            <a:r>
              <a:rPr lang="en-GB" sz="1700">
                <a:solidFill>
                  <a:schemeClr val="dk1"/>
                </a:solidFill>
              </a:rPr>
              <a:t>  </a:t>
            </a:r>
            <a:endParaRPr sz="1700">
              <a:solidFill>
                <a:schemeClr val="dk1"/>
              </a:solidFill>
            </a:endParaRPr>
          </a:p>
        </p:txBody>
      </p:sp>
      <p:sp>
        <p:nvSpPr>
          <p:cNvPr id="580" name="Google Shape;580;p31"/>
          <p:cNvSpPr/>
          <p:nvPr/>
        </p:nvSpPr>
        <p:spPr>
          <a:xfrm rot="-6598088">
            <a:off x="2359748" y="1051673"/>
            <a:ext cx="294292" cy="263356"/>
          </a:xfrm>
          <a:prstGeom prst="ellipse">
            <a:avLst/>
          </a:prstGeom>
          <a:solidFill>
            <a:srgbClr val="0737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81" name="Google Shape;581;p31"/>
          <p:cNvPicPr preferRelativeResize="0"/>
          <p:nvPr/>
        </p:nvPicPr>
        <p:blipFill rotWithShape="1">
          <a:blip r:embed="rId3">
            <a:alphaModFix/>
          </a:blip>
          <a:srcRect b="0" l="0" r="24282" t="0"/>
          <a:stretch/>
        </p:blipFill>
        <p:spPr>
          <a:xfrm flipH="1" rot="-5742319">
            <a:off x="5762422" y="502705"/>
            <a:ext cx="870083" cy="499192"/>
          </a:xfrm>
          <a:prstGeom prst="rect">
            <a:avLst/>
          </a:prstGeom>
          <a:noFill/>
          <a:ln>
            <a:noFill/>
          </a:ln>
        </p:spPr>
      </p:pic>
      <p:sp>
        <p:nvSpPr>
          <p:cNvPr id="582" name="Google Shape;582;p31"/>
          <p:cNvSpPr txBox="1"/>
          <p:nvPr/>
        </p:nvSpPr>
        <p:spPr>
          <a:xfrm>
            <a:off x="946563" y="1026050"/>
            <a:ext cx="5542500" cy="631200"/>
          </a:xfrm>
          <a:prstGeom prst="rect">
            <a:avLst/>
          </a:prstGeom>
          <a:solidFill>
            <a:srgbClr val="CC0000"/>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GB" sz="2900">
                <a:solidFill>
                  <a:srgbClr val="FFFFFF"/>
                </a:solidFill>
              </a:rPr>
              <a:t>Plan To Analyze Your Data</a:t>
            </a:r>
            <a:r>
              <a:rPr b="1" lang="en-GB" sz="2900">
                <a:solidFill>
                  <a:srgbClr val="FFFFFF"/>
                </a:solidFill>
              </a:rPr>
              <a:t>  </a:t>
            </a:r>
            <a:endParaRPr sz="100">
              <a:solidFill>
                <a:srgbClr val="FFFFFF"/>
              </a:solidFill>
            </a:endParaRPr>
          </a:p>
        </p:txBody>
      </p:sp>
      <p:pic>
        <p:nvPicPr>
          <p:cNvPr id="583" name="Google Shape;583;p31"/>
          <p:cNvPicPr preferRelativeResize="0"/>
          <p:nvPr/>
        </p:nvPicPr>
        <p:blipFill>
          <a:blip r:embed="rId4">
            <a:alphaModFix/>
          </a:blip>
          <a:stretch>
            <a:fillRect/>
          </a:stretch>
        </p:blipFill>
        <p:spPr>
          <a:xfrm rot="2236205">
            <a:off x="6485575" y="4167794"/>
            <a:ext cx="936000" cy="957906"/>
          </a:xfrm>
          <a:prstGeom prst="rect">
            <a:avLst/>
          </a:prstGeom>
          <a:noFill/>
          <a:ln>
            <a:noFill/>
          </a:ln>
        </p:spPr>
      </p:pic>
      <p:pic>
        <p:nvPicPr>
          <p:cNvPr id="584" name="Google Shape;584;p31"/>
          <p:cNvPicPr preferRelativeResize="0"/>
          <p:nvPr/>
        </p:nvPicPr>
        <p:blipFill>
          <a:blip r:embed="rId8">
            <a:alphaModFix/>
          </a:blip>
          <a:stretch>
            <a:fillRect/>
          </a:stretch>
        </p:blipFill>
        <p:spPr>
          <a:xfrm>
            <a:off x="7999050" y="3985645"/>
            <a:ext cx="1002051" cy="978904"/>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8" name="Shape 588"/>
        <p:cNvGrpSpPr/>
        <p:nvPr/>
      </p:nvGrpSpPr>
      <p:grpSpPr>
        <a:xfrm>
          <a:off x="0" y="0"/>
          <a:ext cx="0" cy="0"/>
          <a:chOff x="0" y="0"/>
          <a:chExt cx="0" cy="0"/>
        </a:xfrm>
      </p:grpSpPr>
      <p:sp>
        <p:nvSpPr>
          <p:cNvPr id="589" name="Google Shape;589;p32"/>
          <p:cNvSpPr/>
          <p:nvPr/>
        </p:nvSpPr>
        <p:spPr>
          <a:xfrm rot="-6596014">
            <a:off x="-1794404" y="2134400"/>
            <a:ext cx="1037455" cy="1037455"/>
          </a:xfrm>
          <a:prstGeom prst="ellipse">
            <a:avLst/>
          </a:pr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0" name="Google Shape;590;p32"/>
          <p:cNvSpPr/>
          <p:nvPr/>
        </p:nvSpPr>
        <p:spPr>
          <a:xfrm rot="-6599135">
            <a:off x="-849191" y="1450070"/>
            <a:ext cx="592480" cy="592480"/>
          </a:xfrm>
          <a:prstGeom prst="ellipse">
            <a:avLst/>
          </a:prstGeom>
          <a:solidFill>
            <a:srgbClr val="1155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1" name="Google Shape;591;p32"/>
          <p:cNvSpPr/>
          <p:nvPr/>
        </p:nvSpPr>
        <p:spPr>
          <a:xfrm>
            <a:off x="2590350" y="4575400"/>
            <a:ext cx="1146900" cy="1173600"/>
          </a:xfrm>
          <a:prstGeom prst="ellipse">
            <a:avLst/>
          </a:prstGeom>
          <a:solidFill>
            <a:srgbClr val="073763"/>
          </a:solidFill>
          <a:ln>
            <a:noFill/>
          </a:ln>
          <a:effectLst>
            <a:outerShdw blurRad="228600" rotWithShape="0" algn="tl" dir="5400000" dist="50800">
              <a:srgbClr val="000000">
                <a:alpha val="549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b="1" sz="3200"/>
          </a:p>
        </p:txBody>
      </p:sp>
      <p:sp>
        <p:nvSpPr>
          <p:cNvPr id="592" name="Google Shape;592;p32"/>
          <p:cNvSpPr/>
          <p:nvPr/>
        </p:nvSpPr>
        <p:spPr>
          <a:xfrm>
            <a:off x="6467050" y="-306825"/>
            <a:ext cx="1914900" cy="1914900"/>
          </a:xfrm>
          <a:prstGeom prst="donut">
            <a:avLst>
              <a:gd fmla="val 25000" name="adj"/>
            </a:avLst>
          </a:prstGeom>
          <a:solidFill>
            <a:srgbClr val="1C4587"/>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93" name="Google Shape;593;p32"/>
          <p:cNvPicPr preferRelativeResize="0"/>
          <p:nvPr/>
        </p:nvPicPr>
        <p:blipFill rotWithShape="1">
          <a:blip r:embed="rId3">
            <a:alphaModFix/>
          </a:blip>
          <a:srcRect b="0" l="0" r="24282" t="0"/>
          <a:stretch/>
        </p:blipFill>
        <p:spPr>
          <a:xfrm flipH="1" rot="3133154">
            <a:off x="3429122" y="4397155"/>
            <a:ext cx="870083" cy="499191"/>
          </a:xfrm>
          <a:prstGeom prst="rect">
            <a:avLst/>
          </a:prstGeom>
          <a:noFill/>
          <a:ln>
            <a:noFill/>
          </a:ln>
        </p:spPr>
      </p:pic>
      <p:sp>
        <p:nvSpPr>
          <p:cNvPr id="594" name="Google Shape;594;p32"/>
          <p:cNvSpPr txBox="1"/>
          <p:nvPr/>
        </p:nvSpPr>
        <p:spPr>
          <a:xfrm rot="279706">
            <a:off x="-225621" y="1956358"/>
            <a:ext cx="686571" cy="1092841"/>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5900">
                <a:solidFill>
                  <a:srgbClr val="CC0000"/>
                </a:solidFill>
              </a:rPr>
              <a:t>?</a:t>
            </a:r>
            <a:endParaRPr sz="5900">
              <a:solidFill>
                <a:srgbClr val="CC0000"/>
              </a:solidFill>
            </a:endParaRPr>
          </a:p>
        </p:txBody>
      </p:sp>
      <p:pic>
        <p:nvPicPr>
          <p:cNvPr id="595" name="Google Shape;595;p32"/>
          <p:cNvPicPr preferRelativeResize="0"/>
          <p:nvPr/>
        </p:nvPicPr>
        <p:blipFill>
          <a:blip r:embed="rId4">
            <a:alphaModFix/>
          </a:blip>
          <a:stretch>
            <a:fillRect/>
          </a:stretch>
        </p:blipFill>
        <p:spPr>
          <a:xfrm>
            <a:off x="-558600" y="3824869"/>
            <a:ext cx="1146750" cy="1173581"/>
          </a:xfrm>
          <a:prstGeom prst="rect">
            <a:avLst/>
          </a:prstGeom>
          <a:noFill/>
          <a:ln>
            <a:noFill/>
          </a:ln>
        </p:spPr>
      </p:pic>
      <p:sp>
        <p:nvSpPr>
          <p:cNvPr id="596" name="Google Shape;596;p32"/>
          <p:cNvSpPr txBox="1"/>
          <p:nvPr/>
        </p:nvSpPr>
        <p:spPr>
          <a:xfrm flipH="1" rot="-1876488">
            <a:off x="-71874" y="2896130"/>
            <a:ext cx="379086" cy="1108089"/>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6000">
                <a:solidFill>
                  <a:srgbClr val="073763"/>
                </a:solidFill>
              </a:rPr>
              <a:t>!</a:t>
            </a:r>
            <a:endParaRPr sz="6000">
              <a:solidFill>
                <a:srgbClr val="073763"/>
              </a:solidFill>
            </a:endParaRPr>
          </a:p>
        </p:txBody>
      </p:sp>
      <p:sp>
        <p:nvSpPr>
          <p:cNvPr id="597" name="Google Shape;597;p32"/>
          <p:cNvSpPr/>
          <p:nvPr/>
        </p:nvSpPr>
        <p:spPr>
          <a:xfrm rot="-6598506">
            <a:off x="-122541" y="-54993"/>
            <a:ext cx="367083" cy="365187"/>
          </a:xfrm>
          <a:prstGeom prst="ellipse">
            <a:avLst/>
          </a:prstGeom>
          <a:solidFill>
            <a:srgbClr val="99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8" name="Google Shape;598;p32"/>
          <p:cNvSpPr/>
          <p:nvPr/>
        </p:nvSpPr>
        <p:spPr>
          <a:xfrm rot="-6598254">
            <a:off x="122566" y="1153873"/>
            <a:ext cx="481345" cy="468248"/>
          </a:xfrm>
          <a:prstGeom prst="ellipse">
            <a:avLst/>
          </a:prstGeom>
          <a:solidFill>
            <a:srgbClr val="CC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9" name="Google Shape;599;p32"/>
          <p:cNvSpPr txBox="1"/>
          <p:nvPr/>
        </p:nvSpPr>
        <p:spPr>
          <a:xfrm rot="994192">
            <a:off x="8119919" y="3372850"/>
            <a:ext cx="521768" cy="923366"/>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4800">
                <a:solidFill>
                  <a:srgbClr val="073763"/>
                </a:solidFill>
              </a:rPr>
              <a:t>!</a:t>
            </a:r>
            <a:endParaRPr/>
          </a:p>
        </p:txBody>
      </p:sp>
      <p:sp>
        <p:nvSpPr>
          <p:cNvPr id="600" name="Google Shape;600;p32"/>
          <p:cNvSpPr/>
          <p:nvPr/>
        </p:nvSpPr>
        <p:spPr>
          <a:xfrm rot="-6598088">
            <a:off x="8801698" y="189423"/>
            <a:ext cx="294292" cy="263356"/>
          </a:xfrm>
          <a:prstGeom prst="ellipse">
            <a:avLst/>
          </a:prstGeom>
          <a:solidFill>
            <a:srgbClr val="0737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01" name="Google Shape;601;p32"/>
          <p:cNvPicPr preferRelativeResize="0"/>
          <p:nvPr/>
        </p:nvPicPr>
        <p:blipFill rotWithShape="1">
          <a:blip r:embed="rId3">
            <a:alphaModFix/>
          </a:blip>
          <a:srcRect b="0" l="0" r="5829" t="0"/>
          <a:stretch/>
        </p:blipFill>
        <p:spPr>
          <a:xfrm rot="6622432">
            <a:off x="8088497" y="920800"/>
            <a:ext cx="991906" cy="457575"/>
          </a:xfrm>
          <a:prstGeom prst="rect">
            <a:avLst/>
          </a:prstGeom>
          <a:noFill/>
          <a:ln>
            <a:noFill/>
          </a:ln>
        </p:spPr>
      </p:pic>
      <p:sp>
        <p:nvSpPr>
          <p:cNvPr id="602" name="Google Shape;602;p32"/>
          <p:cNvSpPr/>
          <p:nvPr/>
        </p:nvSpPr>
        <p:spPr>
          <a:xfrm rot="-6597214">
            <a:off x="1365520" y="4749681"/>
            <a:ext cx="447461" cy="468632"/>
          </a:xfrm>
          <a:prstGeom prst="ellipse">
            <a:avLst/>
          </a:prstGeom>
          <a:solidFill>
            <a:srgbClr val="CC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03" name="Google Shape;603;p32"/>
          <p:cNvPicPr preferRelativeResize="0"/>
          <p:nvPr/>
        </p:nvPicPr>
        <p:blipFill>
          <a:blip r:embed="rId5">
            <a:alphaModFix/>
          </a:blip>
          <a:stretch>
            <a:fillRect/>
          </a:stretch>
        </p:blipFill>
        <p:spPr>
          <a:xfrm rot="1302271">
            <a:off x="3754175" y="-344152"/>
            <a:ext cx="631400" cy="675475"/>
          </a:xfrm>
          <a:prstGeom prst="rect">
            <a:avLst/>
          </a:prstGeom>
          <a:noFill/>
          <a:ln>
            <a:noFill/>
          </a:ln>
        </p:spPr>
      </p:pic>
      <p:sp>
        <p:nvSpPr>
          <p:cNvPr id="604" name="Google Shape;604;p32"/>
          <p:cNvSpPr txBox="1"/>
          <p:nvPr/>
        </p:nvSpPr>
        <p:spPr>
          <a:xfrm rot="3886993">
            <a:off x="2317913" y="-459"/>
            <a:ext cx="701336" cy="1108217"/>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6000">
                <a:solidFill>
                  <a:srgbClr val="CC0000"/>
                </a:solidFill>
              </a:rPr>
              <a:t>!</a:t>
            </a:r>
            <a:endParaRPr sz="2600">
              <a:solidFill>
                <a:srgbClr val="CC0000"/>
              </a:solidFill>
            </a:endParaRPr>
          </a:p>
        </p:txBody>
      </p:sp>
      <p:pic>
        <p:nvPicPr>
          <p:cNvPr id="605" name="Google Shape;605;p32"/>
          <p:cNvPicPr preferRelativeResize="0"/>
          <p:nvPr/>
        </p:nvPicPr>
        <p:blipFill rotWithShape="1">
          <a:blip r:embed="rId6">
            <a:alphaModFix/>
          </a:blip>
          <a:srcRect b="8590" l="5197" r="4091" t="10971"/>
          <a:stretch/>
        </p:blipFill>
        <p:spPr>
          <a:xfrm>
            <a:off x="295300" y="189275"/>
            <a:ext cx="1146750" cy="922706"/>
          </a:xfrm>
          <a:prstGeom prst="rect">
            <a:avLst/>
          </a:prstGeom>
          <a:noFill/>
          <a:ln>
            <a:noFill/>
          </a:ln>
        </p:spPr>
      </p:pic>
      <p:pic>
        <p:nvPicPr>
          <p:cNvPr id="606" name="Google Shape;606;p32"/>
          <p:cNvPicPr preferRelativeResize="0"/>
          <p:nvPr/>
        </p:nvPicPr>
        <p:blipFill rotWithShape="1">
          <a:blip r:embed="rId6">
            <a:alphaModFix/>
          </a:blip>
          <a:srcRect b="8590" l="5197" r="4091" t="10971"/>
          <a:stretch/>
        </p:blipFill>
        <p:spPr>
          <a:xfrm>
            <a:off x="5532100" y="4730244"/>
            <a:ext cx="759000" cy="610705"/>
          </a:xfrm>
          <a:prstGeom prst="rect">
            <a:avLst/>
          </a:prstGeom>
          <a:noFill/>
          <a:ln>
            <a:noFill/>
          </a:ln>
        </p:spPr>
      </p:pic>
      <p:pic>
        <p:nvPicPr>
          <p:cNvPr id="607" name="Google Shape;607;p32"/>
          <p:cNvPicPr preferRelativeResize="0"/>
          <p:nvPr/>
        </p:nvPicPr>
        <p:blipFill rotWithShape="1">
          <a:blip r:embed="rId7">
            <a:alphaModFix/>
          </a:blip>
          <a:srcRect b="0" l="0" r="1671" t="10080"/>
          <a:stretch/>
        </p:blipFill>
        <p:spPr>
          <a:xfrm>
            <a:off x="7930938" y="2536513"/>
            <a:ext cx="899700" cy="675569"/>
          </a:xfrm>
          <a:prstGeom prst="rect">
            <a:avLst/>
          </a:prstGeom>
          <a:noFill/>
          <a:ln>
            <a:noFill/>
          </a:ln>
        </p:spPr>
      </p:pic>
      <p:sp>
        <p:nvSpPr>
          <p:cNvPr id="608" name="Google Shape;608;p32"/>
          <p:cNvSpPr/>
          <p:nvPr/>
        </p:nvSpPr>
        <p:spPr>
          <a:xfrm rot="-6598088">
            <a:off x="2359748" y="1051673"/>
            <a:ext cx="294292" cy="263356"/>
          </a:xfrm>
          <a:prstGeom prst="ellipse">
            <a:avLst/>
          </a:prstGeom>
          <a:solidFill>
            <a:srgbClr val="0737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09" name="Google Shape;609;p32"/>
          <p:cNvPicPr preferRelativeResize="0"/>
          <p:nvPr/>
        </p:nvPicPr>
        <p:blipFill rotWithShape="1">
          <a:blip r:embed="rId3">
            <a:alphaModFix/>
          </a:blip>
          <a:srcRect b="0" l="0" r="24282" t="0"/>
          <a:stretch/>
        </p:blipFill>
        <p:spPr>
          <a:xfrm flipH="1" rot="-5742319">
            <a:off x="5762422" y="502705"/>
            <a:ext cx="870083" cy="499192"/>
          </a:xfrm>
          <a:prstGeom prst="rect">
            <a:avLst/>
          </a:prstGeom>
          <a:noFill/>
          <a:ln>
            <a:noFill/>
          </a:ln>
        </p:spPr>
      </p:pic>
      <p:sp>
        <p:nvSpPr>
          <p:cNvPr id="610" name="Google Shape;610;p32"/>
          <p:cNvSpPr txBox="1"/>
          <p:nvPr/>
        </p:nvSpPr>
        <p:spPr>
          <a:xfrm>
            <a:off x="899788" y="294600"/>
            <a:ext cx="5542500" cy="1077300"/>
          </a:xfrm>
          <a:prstGeom prst="rect">
            <a:avLst/>
          </a:prstGeom>
          <a:solidFill>
            <a:srgbClr val="CC0000"/>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GB" sz="2900">
                <a:solidFill>
                  <a:srgbClr val="FFFFFF"/>
                </a:solidFill>
              </a:rPr>
              <a:t>Difference Between Research Design &amp; Research Methods</a:t>
            </a:r>
            <a:r>
              <a:rPr b="1" lang="en-GB" sz="2900">
                <a:solidFill>
                  <a:srgbClr val="FFFFFF"/>
                </a:solidFill>
              </a:rPr>
              <a:t> </a:t>
            </a:r>
            <a:endParaRPr sz="100">
              <a:solidFill>
                <a:srgbClr val="FFFFFF"/>
              </a:solidFill>
            </a:endParaRPr>
          </a:p>
        </p:txBody>
      </p:sp>
      <p:pic>
        <p:nvPicPr>
          <p:cNvPr id="611" name="Google Shape;611;p32"/>
          <p:cNvPicPr preferRelativeResize="0"/>
          <p:nvPr/>
        </p:nvPicPr>
        <p:blipFill>
          <a:blip r:embed="rId4">
            <a:alphaModFix/>
          </a:blip>
          <a:stretch>
            <a:fillRect/>
          </a:stretch>
        </p:blipFill>
        <p:spPr>
          <a:xfrm rot="2236205">
            <a:off x="6485575" y="4167794"/>
            <a:ext cx="936000" cy="957906"/>
          </a:xfrm>
          <a:prstGeom prst="rect">
            <a:avLst/>
          </a:prstGeom>
          <a:noFill/>
          <a:ln>
            <a:noFill/>
          </a:ln>
        </p:spPr>
      </p:pic>
      <p:pic>
        <p:nvPicPr>
          <p:cNvPr id="612" name="Google Shape;612;p32"/>
          <p:cNvPicPr preferRelativeResize="0"/>
          <p:nvPr/>
        </p:nvPicPr>
        <p:blipFill>
          <a:blip r:embed="rId8">
            <a:alphaModFix/>
          </a:blip>
          <a:stretch>
            <a:fillRect/>
          </a:stretch>
        </p:blipFill>
        <p:spPr>
          <a:xfrm>
            <a:off x="7999050" y="3985645"/>
            <a:ext cx="1002051" cy="978904"/>
          </a:xfrm>
          <a:prstGeom prst="rect">
            <a:avLst/>
          </a:prstGeom>
          <a:noFill/>
          <a:ln>
            <a:noFill/>
          </a:ln>
        </p:spPr>
      </p:pic>
      <p:graphicFrame>
        <p:nvGraphicFramePr>
          <p:cNvPr id="613" name="Google Shape;613;p32"/>
          <p:cNvGraphicFramePr/>
          <p:nvPr/>
        </p:nvGraphicFramePr>
        <p:xfrm>
          <a:off x="629725" y="1460200"/>
          <a:ext cx="3000000" cy="3000000"/>
        </p:xfrm>
        <a:graphic>
          <a:graphicData uri="http://schemas.openxmlformats.org/drawingml/2006/table">
            <a:tbl>
              <a:tblPr>
                <a:noFill/>
                <a:tableStyleId>{3C96563C-41CA-49BD-BBF4-57C0BC3AE7A2}</a:tableStyleId>
              </a:tblPr>
              <a:tblGrid>
                <a:gridCol w="3619500"/>
                <a:gridCol w="3619500"/>
              </a:tblGrid>
              <a:tr h="381000">
                <a:tc>
                  <a:txBody>
                    <a:bodyPr/>
                    <a:lstStyle/>
                    <a:p>
                      <a:pPr indent="0" lvl="0" marL="0" rtl="0" algn="ctr">
                        <a:spcBef>
                          <a:spcPts val="0"/>
                        </a:spcBef>
                        <a:spcAft>
                          <a:spcPts val="0"/>
                        </a:spcAft>
                        <a:buNone/>
                      </a:pPr>
                      <a:r>
                        <a:rPr b="1" lang="en-GB"/>
                        <a:t>Research Design </a:t>
                      </a:r>
                      <a:endParaRPr b="1"/>
                    </a:p>
                  </a:txBody>
                  <a:tcPr marT="91425" marB="91425" marR="91425" marL="91425"/>
                </a:tc>
                <a:tc>
                  <a:txBody>
                    <a:bodyPr/>
                    <a:lstStyle/>
                    <a:p>
                      <a:pPr indent="0" lvl="0" marL="0" rtl="0" algn="ctr">
                        <a:spcBef>
                          <a:spcPts val="0"/>
                        </a:spcBef>
                        <a:spcAft>
                          <a:spcPts val="0"/>
                        </a:spcAft>
                        <a:buNone/>
                      </a:pPr>
                      <a:r>
                        <a:rPr b="1" lang="en-GB"/>
                        <a:t>Research Methods</a:t>
                      </a:r>
                      <a:endParaRPr b="1"/>
                    </a:p>
                  </a:txBody>
                  <a:tcPr marT="91425" marB="91425" marR="91425" marL="91425"/>
                </a:tc>
              </a:tr>
              <a:tr h="381000">
                <a:tc>
                  <a:txBody>
                    <a:bodyPr/>
                    <a:lstStyle/>
                    <a:p>
                      <a:pPr indent="0" lvl="0" marL="0" rtl="0" algn="l">
                        <a:spcBef>
                          <a:spcPts val="0"/>
                        </a:spcBef>
                        <a:spcAft>
                          <a:spcPts val="0"/>
                        </a:spcAft>
                        <a:buNone/>
                      </a:pPr>
                      <a:r>
                        <a:rPr lang="en-GB"/>
                        <a:t>Research design is the overall structure of the research project.</a:t>
                      </a:r>
                      <a:endParaRPr/>
                    </a:p>
                  </a:txBody>
                  <a:tcPr marT="91425" marB="91425" marR="91425" marL="91425"/>
                </a:tc>
                <a:tc>
                  <a:txBody>
                    <a:bodyPr/>
                    <a:lstStyle/>
                    <a:p>
                      <a:pPr indent="0" lvl="0" marL="0" rtl="0" algn="l">
                        <a:spcBef>
                          <a:spcPts val="0"/>
                        </a:spcBef>
                        <a:spcAft>
                          <a:spcPts val="0"/>
                        </a:spcAft>
                        <a:buNone/>
                      </a:pPr>
                      <a:r>
                        <a:rPr lang="en-GB"/>
                        <a:t>Research methods are several processes and tools that are used to gather and examine data.</a:t>
                      </a:r>
                      <a:endParaRPr/>
                    </a:p>
                  </a:txBody>
                  <a:tcPr marT="91425" marB="91425" marR="91425" marL="91425"/>
                </a:tc>
              </a:tr>
              <a:tr h="381000">
                <a:tc>
                  <a:txBody>
                    <a:bodyPr/>
                    <a:lstStyle/>
                    <a:p>
                      <a:pPr indent="0" lvl="0" marL="0" rtl="0" algn="l">
                        <a:spcBef>
                          <a:spcPts val="0"/>
                        </a:spcBef>
                        <a:spcAft>
                          <a:spcPts val="0"/>
                        </a:spcAft>
                        <a:buNone/>
                      </a:pPr>
                      <a:r>
                        <a:rPr lang="en-GB"/>
                        <a:t>Research design mainly emphasis on the kind of study that is planned and the type of outcomes that are expected to be obtained from the study. </a:t>
                      </a:r>
                      <a:endParaRPr/>
                    </a:p>
                  </a:txBody>
                  <a:tcPr marT="91425" marB="91425" marR="91425" marL="91425"/>
                </a:tc>
                <a:tc>
                  <a:txBody>
                    <a:bodyPr/>
                    <a:lstStyle/>
                    <a:p>
                      <a:pPr indent="0" lvl="0" marL="0" rtl="0" algn="l">
                        <a:spcBef>
                          <a:spcPts val="0"/>
                        </a:spcBef>
                        <a:spcAft>
                          <a:spcPts val="0"/>
                        </a:spcAft>
                        <a:buNone/>
                      </a:pPr>
                      <a:r>
                        <a:rPr lang="en-GB"/>
                        <a:t>Research method focuses on the methods that are appropriate and suitable for collecting and assessing the suggestion needed</a:t>
                      </a:r>
                      <a:endParaRPr/>
                    </a:p>
                  </a:txBody>
                  <a:tcPr marT="91425" marB="91425" marR="91425" marL="91425"/>
                </a:tc>
              </a:tr>
              <a:tr h="381000">
                <a:tc>
                  <a:txBody>
                    <a:bodyPr/>
                    <a:lstStyle/>
                    <a:p>
                      <a:pPr indent="0" lvl="0" marL="0" rtl="0" algn="l">
                        <a:spcBef>
                          <a:spcPts val="0"/>
                        </a:spcBef>
                        <a:spcAft>
                          <a:spcPts val="0"/>
                        </a:spcAft>
                        <a:buNone/>
                      </a:pPr>
                      <a:r>
                        <a:rPr lang="en-GB"/>
                        <a:t>Research design relies on research question or the problem of the research.</a:t>
                      </a:r>
                      <a:endParaRPr/>
                    </a:p>
                  </a:txBody>
                  <a:tcPr marT="91425" marB="91425" marR="91425" marL="91425"/>
                </a:tc>
                <a:tc>
                  <a:txBody>
                    <a:bodyPr/>
                    <a:lstStyle/>
                    <a:p>
                      <a:pPr indent="0" lvl="0" marL="0" rtl="0" algn="l">
                        <a:spcBef>
                          <a:spcPts val="0"/>
                        </a:spcBef>
                        <a:spcAft>
                          <a:spcPts val="0"/>
                        </a:spcAft>
                        <a:buNone/>
                      </a:pPr>
                      <a:r>
                        <a:rPr lang="en-GB"/>
                        <a:t>Research method is dependent on research design. </a:t>
                      </a:r>
                      <a:endParaRPr/>
                    </a:p>
                  </a:txBody>
                  <a:tcPr marT="91425" marB="91425" marR="91425" marL="91425"/>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7" name="Shape 617"/>
        <p:cNvGrpSpPr/>
        <p:nvPr/>
      </p:nvGrpSpPr>
      <p:grpSpPr>
        <a:xfrm>
          <a:off x="0" y="0"/>
          <a:ext cx="0" cy="0"/>
          <a:chOff x="0" y="0"/>
          <a:chExt cx="0" cy="0"/>
        </a:xfrm>
      </p:grpSpPr>
      <p:sp>
        <p:nvSpPr>
          <p:cNvPr id="618" name="Google Shape;618;p33"/>
          <p:cNvSpPr/>
          <p:nvPr/>
        </p:nvSpPr>
        <p:spPr>
          <a:xfrm rot="-6599135">
            <a:off x="-849191" y="1450070"/>
            <a:ext cx="592480" cy="592480"/>
          </a:xfrm>
          <a:prstGeom prst="ellipse">
            <a:avLst/>
          </a:prstGeom>
          <a:solidFill>
            <a:srgbClr val="1155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9" name="Google Shape;619;p33"/>
          <p:cNvSpPr/>
          <p:nvPr/>
        </p:nvSpPr>
        <p:spPr>
          <a:xfrm rot="-6597823">
            <a:off x="2359149" y="1686794"/>
            <a:ext cx="984989" cy="1012414"/>
          </a:xfrm>
          <a:prstGeom prst="ellipse">
            <a:avLst/>
          </a:prstGeom>
          <a:solidFill>
            <a:srgbClr val="0737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0" name="Google Shape;620;p33"/>
          <p:cNvSpPr/>
          <p:nvPr/>
        </p:nvSpPr>
        <p:spPr>
          <a:xfrm>
            <a:off x="3232977" y="424126"/>
            <a:ext cx="4501500" cy="4199700"/>
          </a:xfrm>
          <a:prstGeom prst="ellipse">
            <a:avLst/>
          </a:prstGeom>
          <a:solidFill>
            <a:srgbClr val="CC0000"/>
          </a:solidFill>
          <a:ln>
            <a:noFill/>
          </a:ln>
          <a:effectLst>
            <a:outerShdw blurRad="228600" rotWithShape="0" algn="tl" dir="5400000" dist="50800">
              <a:srgbClr val="000000">
                <a:alpha val="549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1" name="Google Shape;621;p33"/>
          <p:cNvSpPr/>
          <p:nvPr/>
        </p:nvSpPr>
        <p:spPr>
          <a:xfrm>
            <a:off x="2326400" y="3148550"/>
            <a:ext cx="1838700" cy="1773600"/>
          </a:xfrm>
          <a:prstGeom prst="ellipse">
            <a:avLst/>
          </a:prstGeom>
          <a:solidFill>
            <a:srgbClr val="073763"/>
          </a:solidFill>
          <a:ln>
            <a:noFill/>
          </a:ln>
          <a:effectLst>
            <a:outerShdw blurRad="228600" rotWithShape="0" algn="tl" dir="5400000" dist="50800">
              <a:srgbClr val="000000">
                <a:alpha val="549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b="1" sz="3200"/>
          </a:p>
        </p:txBody>
      </p:sp>
      <p:sp>
        <p:nvSpPr>
          <p:cNvPr id="622" name="Google Shape;622;p33"/>
          <p:cNvSpPr/>
          <p:nvPr/>
        </p:nvSpPr>
        <p:spPr>
          <a:xfrm>
            <a:off x="6783750" y="81500"/>
            <a:ext cx="1914900" cy="1914900"/>
          </a:xfrm>
          <a:prstGeom prst="donut">
            <a:avLst>
              <a:gd fmla="val 25000" name="adj"/>
            </a:avLst>
          </a:prstGeom>
          <a:solidFill>
            <a:srgbClr val="1C4587"/>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3" name="Google Shape;623;p33"/>
          <p:cNvSpPr txBox="1"/>
          <p:nvPr/>
        </p:nvSpPr>
        <p:spPr>
          <a:xfrm>
            <a:off x="2886900" y="2203013"/>
            <a:ext cx="4755000" cy="738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GB" sz="3600">
                <a:solidFill>
                  <a:srgbClr val="FFFFFF"/>
                </a:solidFill>
              </a:rPr>
              <a:t>GOOD LUCK</a:t>
            </a:r>
            <a:endParaRPr b="1" sz="1300">
              <a:solidFill>
                <a:srgbClr val="FFFFFF"/>
              </a:solidFill>
              <a:latin typeface="Merriweather"/>
              <a:ea typeface="Merriweather"/>
              <a:cs typeface="Merriweather"/>
              <a:sym typeface="Merriweather"/>
            </a:endParaRPr>
          </a:p>
        </p:txBody>
      </p:sp>
      <p:pic>
        <p:nvPicPr>
          <p:cNvPr id="624" name="Google Shape;624;p33"/>
          <p:cNvPicPr preferRelativeResize="0"/>
          <p:nvPr/>
        </p:nvPicPr>
        <p:blipFill rotWithShape="1">
          <a:blip r:embed="rId3">
            <a:alphaModFix/>
          </a:blip>
          <a:srcRect b="0" l="0" r="3716" t="0"/>
          <a:stretch/>
        </p:blipFill>
        <p:spPr>
          <a:xfrm rot="-1225023">
            <a:off x="2022730" y="1290924"/>
            <a:ext cx="1014165" cy="457577"/>
          </a:xfrm>
          <a:prstGeom prst="rect">
            <a:avLst/>
          </a:prstGeom>
          <a:noFill/>
          <a:ln>
            <a:noFill/>
          </a:ln>
        </p:spPr>
      </p:pic>
      <p:pic>
        <p:nvPicPr>
          <p:cNvPr id="625" name="Google Shape;625;p33"/>
          <p:cNvPicPr preferRelativeResize="0"/>
          <p:nvPr/>
        </p:nvPicPr>
        <p:blipFill>
          <a:blip r:embed="rId4">
            <a:alphaModFix/>
          </a:blip>
          <a:stretch>
            <a:fillRect/>
          </a:stretch>
        </p:blipFill>
        <p:spPr>
          <a:xfrm rot="3788461">
            <a:off x="6545966" y="4342656"/>
            <a:ext cx="830519" cy="849963"/>
          </a:xfrm>
          <a:prstGeom prst="rect">
            <a:avLst/>
          </a:prstGeom>
          <a:noFill/>
          <a:ln>
            <a:noFill/>
          </a:ln>
        </p:spPr>
      </p:pic>
      <p:sp>
        <p:nvSpPr>
          <p:cNvPr id="626" name="Google Shape;626;p33"/>
          <p:cNvSpPr txBox="1"/>
          <p:nvPr/>
        </p:nvSpPr>
        <p:spPr>
          <a:xfrm rot="279706">
            <a:off x="-225621" y="1956358"/>
            <a:ext cx="686571" cy="1092841"/>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5900">
                <a:solidFill>
                  <a:srgbClr val="CC0000"/>
                </a:solidFill>
              </a:rPr>
              <a:t>?</a:t>
            </a:r>
            <a:endParaRPr sz="5900">
              <a:solidFill>
                <a:srgbClr val="CC0000"/>
              </a:solidFill>
            </a:endParaRPr>
          </a:p>
        </p:txBody>
      </p:sp>
      <p:pic>
        <p:nvPicPr>
          <p:cNvPr id="627" name="Google Shape;627;p33"/>
          <p:cNvPicPr preferRelativeResize="0"/>
          <p:nvPr/>
        </p:nvPicPr>
        <p:blipFill>
          <a:blip r:embed="rId4">
            <a:alphaModFix/>
          </a:blip>
          <a:stretch>
            <a:fillRect/>
          </a:stretch>
        </p:blipFill>
        <p:spPr>
          <a:xfrm>
            <a:off x="-558600" y="3824869"/>
            <a:ext cx="1146750" cy="1173581"/>
          </a:xfrm>
          <a:prstGeom prst="rect">
            <a:avLst/>
          </a:prstGeom>
          <a:noFill/>
          <a:ln>
            <a:noFill/>
          </a:ln>
        </p:spPr>
      </p:pic>
      <p:sp>
        <p:nvSpPr>
          <p:cNvPr id="628" name="Google Shape;628;p33"/>
          <p:cNvSpPr txBox="1"/>
          <p:nvPr/>
        </p:nvSpPr>
        <p:spPr>
          <a:xfrm flipH="1" rot="-1876488">
            <a:off x="813001" y="3079330"/>
            <a:ext cx="379086" cy="1108089"/>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b="1" lang="en-GB" sz="6000">
                <a:solidFill>
                  <a:srgbClr val="073763"/>
                </a:solidFill>
              </a:rPr>
              <a:t>!</a:t>
            </a:r>
            <a:endParaRPr sz="6000">
              <a:solidFill>
                <a:srgbClr val="073763"/>
              </a:solidFill>
            </a:endParaRPr>
          </a:p>
        </p:txBody>
      </p:sp>
      <p:sp>
        <p:nvSpPr>
          <p:cNvPr id="629" name="Google Shape;629;p33"/>
          <p:cNvSpPr/>
          <p:nvPr/>
        </p:nvSpPr>
        <p:spPr>
          <a:xfrm rot="-6598506">
            <a:off x="-122541" y="-54993"/>
            <a:ext cx="367083" cy="365187"/>
          </a:xfrm>
          <a:prstGeom prst="ellipse">
            <a:avLst/>
          </a:prstGeom>
          <a:solidFill>
            <a:srgbClr val="99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0" name="Google Shape;630;p33"/>
          <p:cNvSpPr/>
          <p:nvPr/>
        </p:nvSpPr>
        <p:spPr>
          <a:xfrm rot="-6598254">
            <a:off x="953316" y="2259598"/>
            <a:ext cx="481345" cy="468248"/>
          </a:xfrm>
          <a:prstGeom prst="ellipse">
            <a:avLst/>
          </a:prstGeom>
          <a:solidFill>
            <a:srgbClr val="CC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1" name="Google Shape;631;p33"/>
          <p:cNvSpPr txBox="1"/>
          <p:nvPr/>
        </p:nvSpPr>
        <p:spPr>
          <a:xfrm rot="994192">
            <a:off x="8188019" y="3267300"/>
            <a:ext cx="521768" cy="923366"/>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4800">
                <a:solidFill>
                  <a:srgbClr val="073763"/>
                </a:solidFill>
              </a:rPr>
              <a:t>!</a:t>
            </a:r>
            <a:endParaRPr/>
          </a:p>
        </p:txBody>
      </p:sp>
      <p:sp>
        <p:nvSpPr>
          <p:cNvPr id="632" name="Google Shape;632;p33"/>
          <p:cNvSpPr/>
          <p:nvPr/>
        </p:nvSpPr>
        <p:spPr>
          <a:xfrm rot="-6598088">
            <a:off x="8725498" y="265623"/>
            <a:ext cx="294292" cy="263356"/>
          </a:xfrm>
          <a:prstGeom prst="ellipse">
            <a:avLst/>
          </a:prstGeom>
          <a:solidFill>
            <a:srgbClr val="0737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33" name="Google Shape;633;p33"/>
          <p:cNvPicPr preferRelativeResize="0"/>
          <p:nvPr/>
        </p:nvPicPr>
        <p:blipFill rotWithShape="1">
          <a:blip r:embed="rId3">
            <a:alphaModFix/>
          </a:blip>
          <a:srcRect b="0" l="0" r="5829" t="0"/>
          <a:stretch/>
        </p:blipFill>
        <p:spPr>
          <a:xfrm rot="7906388">
            <a:off x="8247522" y="1494625"/>
            <a:ext cx="991906" cy="457575"/>
          </a:xfrm>
          <a:prstGeom prst="rect">
            <a:avLst/>
          </a:prstGeom>
          <a:noFill/>
          <a:ln>
            <a:noFill/>
          </a:ln>
        </p:spPr>
      </p:pic>
      <p:sp>
        <p:nvSpPr>
          <p:cNvPr id="634" name="Google Shape;634;p33"/>
          <p:cNvSpPr/>
          <p:nvPr/>
        </p:nvSpPr>
        <p:spPr>
          <a:xfrm rot="-6597214">
            <a:off x="1365520" y="4749681"/>
            <a:ext cx="447461" cy="468632"/>
          </a:xfrm>
          <a:prstGeom prst="ellipse">
            <a:avLst/>
          </a:prstGeom>
          <a:solidFill>
            <a:srgbClr val="CC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35" name="Google Shape;635;p33"/>
          <p:cNvPicPr preferRelativeResize="0"/>
          <p:nvPr/>
        </p:nvPicPr>
        <p:blipFill>
          <a:blip r:embed="rId5">
            <a:alphaModFix/>
          </a:blip>
          <a:stretch>
            <a:fillRect/>
          </a:stretch>
        </p:blipFill>
        <p:spPr>
          <a:xfrm rot="1302271">
            <a:off x="3754175" y="-344152"/>
            <a:ext cx="631400" cy="675475"/>
          </a:xfrm>
          <a:prstGeom prst="rect">
            <a:avLst/>
          </a:prstGeom>
          <a:noFill/>
          <a:ln>
            <a:noFill/>
          </a:ln>
        </p:spPr>
      </p:pic>
      <p:sp>
        <p:nvSpPr>
          <p:cNvPr id="636" name="Google Shape;636;p33"/>
          <p:cNvSpPr txBox="1"/>
          <p:nvPr/>
        </p:nvSpPr>
        <p:spPr>
          <a:xfrm rot="3886993">
            <a:off x="2569138" y="96516"/>
            <a:ext cx="701336" cy="1108217"/>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6000">
                <a:solidFill>
                  <a:srgbClr val="CC0000"/>
                </a:solidFill>
              </a:rPr>
              <a:t>!</a:t>
            </a:r>
            <a:endParaRPr sz="2600">
              <a:solidFill>
                <a:srgbClr val="CC0000"/>
              </a:solidFill>
            </a:endParaRPr>
          </a:p>
        </p:txBody>
      </p:sp>
      <p:pic>
        <p:nvPicPr>
          <p:cNvPr id="637" name="Google Shape;637;p33"/>
          <p:cNvPicPr preferRelativeResize="0"/>
          <p:nvPr/>
        </p:nvPicPr>
        <p:blipFill rotWithShape="1">
          <a:blip r:embed="rId6">
            <a:alphaModFix/>
          </a:blip>
          <a:srcRect b="8590" l="5197" r="4091" t="10971"/>
          <a:stretch/>
        </p:blipFill>
        <p:spPr>
          <a:xfrm>
            <a:off x="428075" y="395925"/>
            <a:ext cx="1580130" cy="1271400"/>
          </a:xfrm>
          <a:prstGeom prst="rect">
            <a:avLst/>
          </a:prstGeom>
          <a:noFill/>
          <a:ln>
            <a:noFill/>
          </a:ln>
        </p:spPr>
      </p:pic>
      <p:pic>
        <p:nvPicPr>
          <p:cNvPr id="638" name="Google Shape;638;p33"/>
          <p:cNvPicPr preferRelativeResize="0"/>
          <p:nvPr/>
        </p:nvPicPr>
        <p:blipFill rotWithShape="1">
          <a:blip r:embed="rId6">
            <a:alphaModFix/>
          </a:blip>
          <a:srcRect b="8590" l="5197" r="4091" t="10971"/>
          <a:stretch/>
        </p:blipFill>
        <p:spPr>
          <a:xfrm>
            <a:off x="4693900" y="4730244"/>
            <a:ext cx="759000" cy="610705"/>
          </a:xfrm>
          <a:prstGeom prst="rect">
            <a:avLst/>
          </a:prstGeom>
          <a:noFill/>
          <a:ln>
            <a:noFill/>
          </a:ln>
        </p:spPr>
      </p:pic>
      <p:pic>
        <p:nvPicPr>
          <p:cNvPr id="639" name="Google Shape;639;p33"/>
          <p:cNvPicPr preferRelativeResize="0"/>
          <p:nvPr/>
        </p:nvPicPr>
        <p:blipFill rotWithShape="1">
          <a:blip r:embed="rId7">
            <a:alphaModFix/>
          </a:blip>
          <a:srcRect b="0" l="0" r="1671" t="10080"/>
          <a:stretch/>
        </p:blipFill>
        <p:spPr>
          <a:xfrm>
            <a:off x="7815988" y="2266450"/>
            <a:ext cx="899700" cy="675569"/>
          </a:xfrm>
          <a:prstGeom prst="rect">
            <a:avLst/>
          </a:prstGeom>
          <a:noFill/>
          <a:ln>
            <a:noFill/>
          </a:ln>
        </p:spPr>
      </p:pic>
      <p:pic>
        <p:nvPicPr>
          <p:cNvPr id="640" name="Google Shape;640;p33"/>
          <p:cNvPicPr preferRelativeResize="0"/>
          <p:nvPr/>
        </p:nvPicPr>
        <p:blipFill>
          <a:blip r:embed="rId8">
            <a:alphaModFix/>
          </a:blip>
          <a:stretch>
            <a:fillRect/>
          </a:stretch>
        </p:blipFill>
        <p:spPr>
          <a:xfrm>
            <a:off x="7999050" y="3985645"/>
            <a:ext cx="1002051" cy="978904"/>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